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36"/>
  </p:notesMasterIdLst>
  <p:sldIdLst>
    <p:sldId id="256" r:id="rId2"/>
    <p:sldId id="570" r:id="rId3"/>
    <p:sldId id="260" r:id="rId4"/>
    <p:sldId id="286" r:id="rId5"/>
    <p:sldId id="261" r:id="rId6"/>
    <p:sldId id="284" r:id="rId7"/>
    <p:sldId id="285" r:id="rId8"/>
    <p:sldId id="263" r:id="rId9"/>
    <p:sldId id="264" r:id="rId10"/>
    <p:sldId id="265" r:id="rId11"/>
    <p:sldId id="288" r:id="rId12"/>
    <p:sldId id="287" r:id="rId13"/>
    <p:sldId id="266" r:id="rId14"/>
    <p:sldId id="289" r:id="rId15"/>
    <p:sldId id="267" r:id="rId16"/>
    <p:sldId id="571" r:id="rId17"/>
    <p:sldId id="269" r:id="rId18"/>
    <p:sldId id="574" r:id="rId19"/>
    <p:sldId id="270" r:id="rId20"/>
    <p:sldId id="271" r:id="rId21"/>
    <p:sldId id="272" r:id="rId22"/>
    <p:sldId id="273" r:id="rId23"/>
    <p:sldId id="274" r:id="rId24"/>
    <p:sldId id="290" r:id="rId25"/>
    <p:sldId id="291" r:id="rId26"/>
    <p:sldId id="572" r:id="rId27"/>
    <p:sldId id="292" r:id="rId28"/>
    <p:sldId id="293" r:id="rId29"/>
    <p:sldId id="294" r:id="rId30"/>
    <p:sldId id="295" r:id="rId31"/>
    <p:sldId id="296" r:id="rId32"/>
    <p:sldId id="297" r:id="rId33"/>
    <p:sldId id="298" r:id="rId34"/>
    <p:sldId id="573"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FFFFFF"/>
    <a:srgbClr val="E3DFB2"/>
    <a:srgbClr val="F6E1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464"/>
    <p:restoredTop sz="75689"/>
  </p:normalViewPr>
  <p:slideViewPr>
    <p:cSldViewPr snapToGrid="0">
      <p:cViewPr varScale="1">
        <p:scale>
          <a:sx n="120" d="100"/>
          <a:sy n="120" d="100"/>
        </p:scale>
        <p:origin x="208" y="496"/>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3/25/24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Preliminary data gathered at Stanford on revival of cardiac arrest patients by paramedics.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Goal: predict which patients can be successfully revived using only what we know at or near the time of paramedic arrival.</a:t>
            </a:r>
          </a:p>
          <a:p>
            <a:r>
              <a:rPr lang="en-US" sz="1200" b="0" i="0" u="none" strike="noStrike" kern="1200" baseline="0" dirty="0">
                <a:solidFill>
                  <a:schemeClr val="tx1"/>
                </a:solidFill>
                <a:latin typeface="+mn-lt"/>
                <a:ea typeface="+mn-ea"/>
                <a:cs typeface="+mn-cs"/>
              </a:rPr>
              <a:t>e.g., sex, age, time from attack to first care, etc. </a:t>
            </a:r>
          </a:p>
        </p:txBody>
      </p:sp>
      <p:sp>
        <p:nvSpPr>
          <p:cNvPr id="4" name="Slide Number Placeholder 3"/>
          <p:cNvSpPr>
            <a:spLocks noGrp="1"/>
          </p:cNvSpPr>
          <p:nvPr>
            <p:ph type="sldNum" sz="quarter" idx="10"/>
          </p:nvPr>
        </p:nvSpPr>
        <p:spPr/>
        <p:txBody>
          <a:bodyPr/>
          <a:lstStyle/>
          <a:p>
            <a:fld id="{8F3D726F-AA01-4A9D-81D1-A09838CFA853}" type="slidenum">
              <a:rPr lang="en-US" smtClean="0"/>
              <a:pPr/>
              <a:t>3</a:t>
            </a:fld>
            <a:endParaRPr lang="en-US"/>
          </a:p>
        </p:txBody>
      </p:sp>
    </p:spTree>
    <p:extLst>
      <p:ext uri="{BB962C8B-B14F-4D97-AF65-F5344CB8AC3E}">
        <p14:creationId xmlns:p14="http://schemas.microsoft.com/office/powerpoint/2010/main" val="3414818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only at the VT / VF population, the next variable that best predicts</a:t>
            </a:r>
            <a:r>
              <a:rPr lang="en-US" baseline="0" dirty="0"/>
              <a:t> survival is the patent’s initial response to defibrillation.</a:t>
            </a:r>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13</a:t>
            </a:fld>
            <a:endParaRPr lang="en-US"/>
          </a:p>
        </p:txBody>
      </p:sp>
    </p:spTree>
    <p:extLst>
      <p:ext uri="{BB962C8B-B14F-4D97-AF65-F5344CB8AC3E}">
        <p14:creationId xmlns:p14="http://schemas.microsoft.com/office/powerpoint/2010/main" val="2454711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only at the VT / VF population, the next variable that best predicts</a:t>
            </a:r>
            <a:r>
              <a:rPr lang="en-US" baseline="0" dirty="0"/>
              <a:t> survival is the patent’s initial response to defibrillation.</a:t>
            </a:r>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14</a:t>
            </a:fld>
            <a:endParaRPr lang="en-US"/>
          </a:p>
        </p:txBody>
      </p:sp>
    </p:spTree>
    <p:extLst>
      <p:ext uri="{BB962C8B-B14F-4D97-AF65-F5344CB8AC3E}">
        <p14:creationId xmlns:p14="http://schemas.microsoft.com/office/powerpoint/2010/main" val="2454711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only at the VT / VF population, the next variable that best predicts</a:t>
            </a:r>
            <a:r>
              <a:rPr lang="en-US" baseline="0" dirty="0"/>
              <a:t> survival is the patent’s initial response to defibrillation.</a:t>
            </a:r>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15</a:t>
            </a:fld>
            <a:endParaRPr lang="en-US"/>
          </a:p>
        </p:txBody>
      </p:sp>
    </p:spTree>
    <p:extLst>
      <p:ext uri="{BB962C8B-B14F-4D97-AF65-F5344CB8AC3E}">
        <p14:creationId xmlns:p14="http://schemas.microsoft.com/office/powerpoint/2010/main" val="2454711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only at the VT / VF population, the next variable that best predicts</a:t>
            </a:r>
            <a:r>
              <a:rPr lang="en-US" baseline="0" dirty="0"/>
              <a:t> survival is the patent’s initial response to defibrillation.</a:t>
            </a:r>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16</a:t>
            </a:fld>
            <a:endParaRPr lang="en-US"/>
          </a:p>
        </p:txBody>
      </p:sp>
    </p:spTree>
    <p:extLst>
      <p:ext uri="{BB962C8B-B14F-4D97-AF65-F5344CB8AC3E}">
        <p14:creationId xmlns:p14="http://schemas.microsoft.com/office/powerpoint/2010/main" val="533782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rinse, lather, and repeat!</a:t>
            </a:r>
          </a:p>
        </p:txBody>
      </p:sp>
      <p:sp>
        <p:nvSpPr>
          <p:cNvPr id="4" name="Slide Number Placeholder 3"/>
          <p:cNvSpPr>
            <a:spLocks noGrp="1"/>
          </p:cNvSpPr>
          <p:nvPr>
            <p:ph type="sldNum" sz="quarter" idx="10"/>
          </p:nvPr>
        </p:nvSpPr>
        <p:spPr/>
        <p:txBody>
          <a:bodyPr/>
          <a:lstStyle/>
          <a:p>
            <a:fld id="{8F3D726F-AA01-4A9D-81D1-A09838CFA853}" type="slidenum">
              <a:rPr lang="en-US" smtClean="0"/>
              <a:pPr/>
              <a:t>17</a:t>
            </a:fld>
            <a:endParaRPr lang="en-US"/>
          </a:p>
        </p:txBody>
      </p:sp>
    </p:spTree>
    <p:extLst>
      <p:ext uri="{BB962C8B-B14F-4D97-AF65-F5344CB8AC3E}">
        <p14:creationId xmlns:p14="http://schemas.microsoft.com/office/powerpoint/2010/main" val="2061371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rinse, lather, and repeat!</a:t>
            </a:r>
          </a:p>
        </p:txBody>
      </p:sp>
      <p:sp>
        <p:nvSpPr>
          <p:cNvPr id="4" name="Slide Number Placeholder 3"/>
          <p:cNvSpPr>
            <a:spLocks noGrp="1"/>
          </p:cNvSpPr>
          <p:nvPr>
            <p:ph type="sldNum" sz="quarter" idx="10"/>
          </p:nvPr>
        </p:nvSpPr>
        <p:spPr/>
        <p:txBody>
          <a:bodyPr/>
          <a:lstStyle/>
          <a:p>
            <a:fld id="{8F3D726F-AA01-4A9D-81D1-A09838CFA853}" type="slidenum">
              <a:rPr lang="en-US" smtClean="0"/>
              <a:pPr/>
              <a:t>18</a:t>
            </a:fld>
            <a:endParaRPr lang="en-US"/>
          </a:p>
        </p:txBody>
      </p:sp>
    </p:spTree>
    <p:extLst>
      <p:ext uri="{BB962C8B-B14F-4D97-AF65-F5344CB8AC3E}">
        <p14:creationId xmlns:p14="http://schemas.microsoft.com/office/powerpoint/2010/main" val="553880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turns out that for the patients</a:t>
            </a:r>
            <a:r>
              <a:rPr lang="en-US" baseline="0" dirty="0"/>
              <a:t> with more complex cardiac issues, their initial response to </a:t>
            </a:r>
            <a:r>
              <a:rPr lang="en-US" baseline="0" dirty="0" err="1"/>
              <a:t>defib</a:t>
            </a:r>
            <a:r>
              <a:rPr lang="en-US" baseline="0" dirty="0"/>
              <a:t> isn’t a very good predictor of survival. </a:t>
            </a:r>
          </a:p>
          <a:p>
            <a:r>
              <a:rPr lang="en-US" baseline="0" dirty="0"/>
              <a:t>For this group, we instead want to look at their response to medication.</a:t>
            </a:r>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19</a:t>
            </a:fld>
            <a:endParaRPr lang="en-US"/>
          </a:p>
        </p:txBody>
      </p:sp>
    </p:spTree>
    <p:extLst>
      <p:ext uri="{BB962C8B-B14F-4D97-AF65-F5344CB8AC3E}">
        <p14:creationId xmlns:p14="http://schemas.microsoft.com/office/powerpoint/2010/main" val="2454711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the 31 patients that responded</a:t>
            </a:r>
            <a:r>
              <a:rPr lang="en-US" baseline="0" dirty="0"/>
              <a:t> well to medication, 2 survived.</a:t>
            </a:r>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20</a:t>
            </a:fld>
            <a:endParaRPr lang="en-US"/>
          </a:p>
        </p:txBody>
      </p:sp>
    </p:spTree>
    <p:extLst>
      <p:ext uri="{BB962C8B-B14F-4D97-AF65-F5344CB8AC3E}">
        <p14:creationId xmlns:p14="http://schemas.microsoft.com/office/powerpoint/2010/main" val="2454711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for the group that didn’t respond to medication… not a very good prognosis.</a:t>
            </a:r>
          </a:p>
        </p:txBody>
      </p:sp>
      <p:sp>
        <p:nvSpPr>
          <p:cNvPr id="4" name="Slide Number Placeholder 3"/>
          <p:cNvSpPr>
            <a:spLocks noGrp="1"/>
          </p:cNvSpPr>
          <p:nvPr>
            <p:ph type="sldNum" sz="quarter" idx="10"/>
          </p:nvPr>
        </p:nvSpPr>
        <p:spPr/>
        <p:txBody>
          <a:bodyPr/>
          <a:lstStyle/>
          <a:p>
            <a:fld id="{8F3D726F-AA01-4A9D-81D1-A09838CFA853}" type="slidenum">
              <a:rPr lang="en-US" smtClean="0"/>
              <a:pPr/>
              <a:t>21</a:t>
            </a:fld>
            <a:endParaRPr lang="en-US"/>
          </a:p>
        </p:txBody>
      </p:sp>
    </p:spTree>
    <p:extLst>
      <p:ext uri="{BB962C8B-B14F-4D97-AF65-F5344CB8AC3E}">
        <p14:creationId xmlns:p14="http://schemas.microsoft.com/office/powerpoint/2010/main" val="2454711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 you notice about this?</a:t>
            </a:r>
          </a:p>
        </p:txBody>
      </p:sp>
      <p:sp>
        <p:nvSpPr>
          <p:cNvPr id="4" name="Slide Number Placeholder 3"/>
          <p:cNvSpPr>
            <a:spLocks noGrp="1"/>
          </p:cNvSpPr>
          <p:nvPr>
            <p:ph type="sldNum" sz="quarter" idx="10"/>
          </p:nvPr>
        </p:nvSpPr>
        <p:spPr/>
        <p:txBody>
          <a:bodyPr/>
          <a:lstStyle/>
          <a:p>
            <a:fld id="{8F3D726F-AA01-4A9D-81D1-A09838CFA853}" type="slidenum">
              <a:rPr lang="en-US" smtClean="0"/>
              <a:pPr/>
              <a:t>22</a:t>
            </a:fld>
            <a:endParaRPr lang="en-US"/>
          </a:p>
        </p:txBody>
      </p:sp>
    </p:spTree>
    <p:extLst>
      <p:ext uri="{BB962C8B-B14F-4D97-AF65-F5344CB8AC3E}">
        <p14:creationId xmlns:p14="http://schemas.microsoft.com/office/powerpoint/2010/main" val="2061371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particular, there are some patients who are not revived on site but are later successfully resuscitated at the hospital. We’d like to be able to identify these cases as quickly as possible.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For the sake of easy explanation, all the values in this example are going to be categorical. So technically the tree we build is going to be a classification tree. If instead the values were continuous, it would be a regression tree. Everything else is the same.</a:t>
            </a:r>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4</a:t>
            </a:fld>
            <a:endParaRPr lang="en-US"/>
          </a:p>
        </p:txBody>
      </p:sp>
    </p:spTree>
    <p:extLst>
      <p:ext uri="{BB962C8B-B14F-4D97-AF65-F5344CB8AC3E}">
        <p14:creationId xmlns:p14="http://schemas.microsoft.com/office/powerpoint/2010/main" val="3414818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resulting tree might be too complex, leading to poor test set performance and difficulty interpreting the results</a:t>
            </a:r>
          </a:p>
        </p:txBody>
      </p:sp>
      <p:sp>
        <p:nvSpPr>
          <p:cNvPr id="4" name="Slide Number Placeholder 3"/>
          <p:cNvSpPr>
            <a:spLocks noGrp="1"/>
          </p:cNvSpPr>
          <p:nvPr>
            <p:ph type="sldNum" sz="quarter" idx="5"/>
          </p:nvPr>
        </p:nvSpPr>
        <p:spPr/>
        <p:txBody>
          <a:bodyPr/>
          <a:lstStyle/>
          <a:p>
            <a:fld id="{E666506D-5C9B-294C-B2AE-15ACE8B5B9F7}" type="slidenum">
              <a:rPr lang="en-US" smtClean="0"/>
              <a:t>24</a:t>
            </a:fld>
            <a:endParaRPr lang="en-US"/>
          </a:p>
        </p:txBody>
      </p:sp>
    </p:spTree>
    <p:extLst>
      <p:ext uri="{BB962C8B-B14F-4D97-AF65-F5344CB8AC3E}">
        <p14:creationId xmlns:p14="http://schemas.microsoft.com/office/powerpoint/2010/main" val="2086908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Question: </a:t>
            </a:r>
            <a:r>
              <a:rPr lang="en-US" dirty="0"/>
              <a:t>why not just build a smaller tree to begin with?</a:t>
            </a:r>
          </a:p>
          <a:p>
            <a:r>
              <a:rPr lang="en-US" b="1" dirty="0"/>
              <a:t>Answer: </a:t>
            </a:r>
            <a:r>
              <a:rPr lang="en-US" dirty="0"/>
              <a:t>this is the same issue we had with our linear model selection methods: a branch that doesn’t seem useful early on may give rise to a better branch further down – if we stop too soon, we’d never know!</a:t>
            </a:r>
            <a:endParaRPr lang="en-US" b="1" dirty="0"/>
          </a:p>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25</a:t>
            </a:fld>
            <a:endParaRPr lang="en-US"/>
          </a:p>
        </p:txBody>
      </p:sp>
    </p:spTree>
    <p:extLst>
      <p:ext uri="{BB962C8B-B14F-4D97-AF65-F5344CB8AC3E}">
        <p14:creationId xmlns:p14="http://schemas.microsoft.com/office/powerpoint/2010/main" val="1846206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Question: </a:t>
            </a:r>
            <a:r>
              <a:rPr lang="en-US" dirty="0"/>
              <a:t>why not just build a smaller tree to begin with?</a:t>
            </a:r>
          </a:p>
          <a:p>
            <a:r>
              <a:rPr lang="en-US" b="1" dirty="0"/>
              <a:t>Answer: </a:t>
            </a:r>
            <a:r>
              <a:rPr lang="en-US" dirty="0"/>
              <a:t>this is the same issue we had with our linear model selection methods: a branch that doesn’t seem useful early on may give rise to a better branch further down – if we stop too soon, we’d never know!</a:t>
            </a:r>
            <a:endParaRPr lang="en-US" b="1" dirty="0"/>
          </a:p>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26</a:t>
            </a:fld>
            <a:endParaRPr lang="en-US"/>
          </a:p>
        </p:txBody>
      </p:sp>
    </p:spTree>
    <p:extLst>
      <p:ext uri="{BB962C8B-B14F-4D97-AF65-F5344CB8AC3E}">
        <p14:creationId xmlns:p14="http://schemas.microsoft.com/office/powerpoint/2010/main" val="9536601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27</a:t>
            </a:fld>
            <a:endParaRPr lang="en-US"/>
          </a:p>
        </p:txBody>
      </p:sp>
    </p:spTree>
    <p:extLst>
      <p:ext uri="{BB962C8B-B14F-4D97-AF65-F5344CB8AC3E}">
        <p14:creationId xmlns:p14="http://schemas.microsoft.com/office/powerpoint/2010/main" val="1200546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28</a:t>
            </a:fld>
            <a:endParaRPr lang="en-US"/>
          </a:p>
        </p:txBody>
      </p:sp>
    </p:spTree>
    <p:extLst>
      <p:ext uri="{BB962C8B-B14F-4D97-AF65-F5344CB8AC3E}">
        <p14:creationId xmlns:p14="http://schemas.microsoft.com/office/powerpoint/2010/main" val="1523246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29</a:t>
            </a:fld>
            <a:endParaRPr lang="en-US"/>
          </a:p>
        </p:txBody>
      </p:sp>
    </p:spTree>
    <p:extLst>
      <p:ext uri="{BB962C8B-B14F-4D97-AF65-F5344CB8AC3E}">
        <p14:creationId xmlns:p14="http://schemas.microsoft.com/office/powerpoint/2010/main" val="21049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P_mk</a:t>
            </a:r>
            <a:r>
              <a:rPr lang="en-US" dirty="0"/>
              <a:t> is </a:t>
            </a:r>
            <a:r>
              <a:rPr lang="en-US"/>
              <a:t>the probabiity </a:t>
            </a:r>
            <a:r>
              <a:rPr lang="en-US" dirty="0"/>
              <a:t>the </a:t>
            </a:r>
            <a:r>
              <a:rPr lang="en-US"/>
              <a:t>terminal node</a:t>
            </a:r>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32</a:t>
            </a:fld>
            <a:endParaRPr lang="en-US"/>
          </a:p>
        </p:txBody>
      </p:sp>
    </p:spTree>
    <p:extLst>
      <p:ext uri="{BB962C8B-B14F-4D97-AF65-F5344CB8AC3E}">
        <p14:creationId xmlns:p14="http://schemas.microsoft.com/office/powerpoint/2010/main" val="599486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Answer: </a:t>
            </a:r>
          </a:p>
          <a:p>
            <a:pPr lvl="1">
              <a:buClr>
                <a:srgbClr val="008000"/>
              </a:buClr>
              <a:buFont typeface="Wingdings" charset="2"/>
              <a:buChar char="ü"/>
            </a:pPr>
            <a:r>
              <a:rPr lang="en-US" dirty="0"/>
              <a:t>Easy to explain and interpret</a:t>
            </a:r>
          </a:p>
          <a:p>
            <a:pPr lvl="1">
              <a:buClr>
                <a:srgbClr val="008000"/>
              </a:buClr>
              <a:buFont typeface="Wingdings" charset="2"/>
              <a:buChar char="ü"/>
            </a:pPr>
            <a:r>
              <a:rPr lang="en-US" dirty="0"/>
              <a:t>Don’t need dummy variables to handle qualitative predictors</a:t>
            </a:r>
          </a:p>
          <a:p>
            <a:pPr lvl="1">
              <a:buClr>
                <a:srgbClr val="008000"/>
              </a:buClr>
              <a:buFont typeface="Wingdings" charset="2"/>
              <a:buChar char="ü"/>
            </a:pPr>
            <a:r>
              <a:rPr lang="en-US" dirty="0"/>
              <a:t>Decision trees may more closely mirror human decision-making</a:t>
            </a:r>
          </a:p>
          <a:p>
            <a:pPr lvl="1">
              <a:buClr>
                <a:schemeClr val="tx2"/>
              </a:buClr>
              <a:buFont typeface="Lucida Grande"/>
              <a:buChar char="x"/>
            </a:pPr>
            <a:r>
              <a:rPr lang="en-US" dirty="0"/>
              <a:t>With what we’ve seen with so far</a:t>
            </a:r>
            <a:r>
              <a:rPr lang="en-US" baseline="30000" dirty="0"/>
              <a:t>*</a:t>
            </a:r>
            <a:r>
              <a:rPr lang="en-US" dirty="0"/>
              <a:t>, trees aren’t going to be as accurate as other methods we’ve discussed</a:t>
            </a:r>
          </a:p>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33</a:t>
            </a:fld>
            <a:endParaRPr lang="en-US"/>
          </a:p>
        </p:txBody>
      </p:sp>
    </p:spTree>
    <p:extLst>
      <p:ext uri="{BB962C8B-B14F-4D97-AF65-F5344CB8AC3E}">
        <p14:creationId xmlns:p14="http://schemas.microsoft.com/office/powerpoint/2010/main" val="1257628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34</a:t>
            </a:fld>
            <a:endParaRPr lang="en-US"/>
          </a:p>
        </p:txBody>
      </p:sp>
    </p:spTree>
    <p:extLst>
      <p:ext uri="{BB962C8B-B14F-4D97-AF65-F5344CB8AC3E}">
        <p14:creationId xmlns:p14="http://schemas.microsoft.com/office/powerpoint/2010/main" val="2027137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5</a:t>
            </a:fld>
            <a:endParaRPr lang="en-US"/>
          </a:p>
        </p:txBody>
      </p:sp>
    </p:spTree>
    <p:extLst>
      <p:ext uri="{BB962C8B-B14F-4D97-AF65-F5344CB8AC3E}">
        <p14:creationId xmlns:p14="http://schemas.microsoft.com/office/powerpoint/2010/main" val="2681850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Now imagine we have a crystal ball that lets</a:t>
            </a:r>
            <a:r>
              <a:rPr lang="en-US" baseline="0" dirty="0"/>
              <a:t> us magically pick the single variable that best predicts survival</a:t>
            </a:r>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6</a:t>
            </a:fld>
            <a:endParaRPr lang="en-US"/>
          </a:p>
        </p:txBody>
      </p:sp>
    </p:spTree>
    <p:extLst>
      <p:ext uri="{BB962C8B-B14F-4D97-AF65-F5344CB8AC3E}">
        <p14:creationId xmlns:p14="http://schemas.microsoft.com/office/powerpoint/2010/main" val="246781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Ventricular Tachycardia or Ventricular Fibrillation (VT/VF)</a:t>
            </a:r>
          </a:p>
        </p:txBody>
      </p:sp>
      <p:sp>
        <p:nvSpPr>
          <p:cNvPr id="4" name="Slide Number Placeholder 3"/>
          <p:cNvSpPr>
            <a:spLocks noGrp="1"/>
          </p:cNvSpPr>
          <p:nvPr>
            <p:ph type="sldNum" sz="quarter" idx="10"/>
          </p:nvPr>
        </p:nvSpPr>
        <p:spPr/>
        <p:txBody>
          <a:bodyPr/>
          <a:lstStyle/>
          <a:p>
            <a:fld id="{8F3D726F-AA01-4A9D-81D1-A09838CFA853}" type="slidenum">
              <a:rPr lang="en-US" smtClean="0"/>
              <a:pPr/>
              <a:t>8</a:t>
            </a:fld>
            <a:endParaRPr lang="en-US"/>
          </a:p>
        </p:txBody>
      </p:sp>
    </p:spTree>
    <p:extLst>
      <p:ext uri="{BB962C8B-B14F-4D97-AF65-F5344CB8AC3E}">
        <p14:creationId xmlns:p14="http://schemas.microsoft.com/office/powerpoint/2010/main" val="2454711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Electromechanical dissociation (EMD)</a:t>
            </a:r>
          </a:p>
          <a:p>
            <a:r>
              <a:rPr lang="en-US" dirty="0" err="1"/>
              <a:t>Flatline</a:t>
            </a:r>
            <a:r>
              <a:rPr lang="en-US" dirty="0"/>
              <a:t> (</a:t>
            </a:r>
            <a:r>
              <a:rPr lang="en-US" dirty="0" err="1"/>
              <a:t>Asystole</a:t>
            </a:r>
            <a:r>
              <a:rPr lang="en-US" baseline="0" dirty="0"/>
              <a:t>)</a:t>
            </a:r>
            <a:endParaRPr lang="en-US" dirty="0"/>
          </a:p>
          <a:p>
            <a:r>
              <a:rPr lang="en-US" dirty="0"/>
              <a:t>Other</a:t>
            </a:r>
          </a:p>
        </p:txBody>
      </p:sp>
      <p:sp>
        <p:nvSpPr>
          <p:cNvPr id="4" name="Slide Number Placeholder 3"/>
          <p:cNvSpPr>
            <a:spLocks noGrp="1"/>
          </p:cNvSpPr>
          <p:nvPr>
            <p:ph type="sldNum" sz="quarter" idx="10"/>
          </p:nvPr>
        </p:nvSpPr>
        <p:spPr/>
        <p:txBody>
          <a:bodyPr/>
          <a:lstStyle/>
          <a:p>
            <a:fld id="{8F3D726F-AA01-4A9D-81D1-A09838CFA853}" type="slidenum">
              <a:rPr lang="en-US" smtClean="0"/>
              <a:pPr/>
              <a:t>9</a:t>
            </a:fld>
            <a:endParaRPr lang="en-US"/>
          </a:p>
        </p:txBody>
      </p:sp>
    </p:spTree>
    <p:extLst>
      <p:ext uri="{BB962C8B-B14F-4D97-AF65-F5344CB8AC3E}">
        <p14:creationId xmlns:p14="http://schemas.microsoft.com/office/powerpoint/2010/main" val="2454711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10</a:t>
            </a:fld>
            <a:endParaRPr lang="en-US"/>
          </a:p>
        </p:txBody>
      </p:sp>
    </p:spTree>
    <p:extLst>
      <p:ext uri="{BB962C8B-B14F-4D97-AF65-F5344CB8AC3E}">
        <p14:creationId xmlns:p14="http://schemas.microsoft.com/office/powerpoint/2010/main" val="2061371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rinse, lather, and repeat!</a:t>
            </a:r>
          </a:p>
        </p:txBody>
      </p:sp>
      <p:sp>
        <p:nvSpPr>
          <p:cNvPr id="4" name="Slide Number Placeholder 3"/>
          <p:cNvSpPr>
            <a:spLocks noGrp="1"/>
          </p:cNvSpPr>
          <p:nvPr>
            <p:ph type="sldNum" sz="quarter" idx="10"/>
          </p:nvPr>
        </p:nvSpPr>
        <p:spPr/>
        <p:txBody>
          <a:bodyPr/>
          <a:lstStyle/>
          <a:p>
            <a:fld id="{8F3D726F-AA01-4A9D-81D1-A09838CFA853}" type="slidenum">
              <a:rPr lang="en-US" smtClean="0"/>
              <a:pPr/>
              <a:t>11</a:t>
            </a:fld>
            <a:endParaRPr lang="en-US"/>
          </a:p>
        </p:txBody>
      </p:sp>
    </p:spTree>
    <p:extLst>
      <p:ext uri="{BB962C8B-B14F-4D97-AF65-F5344CB8AC3E}">
        <p14:creationId xmlns:p14="http://schemas.microsoft.com/office/powerpoint/2010/main" val="2061371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rinse, lather, and repeat!</a:t>
            </a:r>
          </a:p>
        </p:txBody>
      </p:sp>
      <p:sp>
        <p:nvSpPr>
          <p:cNvPr id="4" name="Slide Number Placeholder 3"/>
          <p:cNvSpPr>
            <a:spLocks noGrp="1"/>
          </p:cNvSpPr>
          <p:nvPr>
            <p:ph type="sldNum" sz="quarter" idx="10"/>
          </p:nvPr>
        </p:nvSpPr>
        <p:spPr/>
        <p:txBody>
          <a:bodyPr/>
          <a:lstStyle/>
          <a:p>
            <a:fld id="{8F3D726F-AA01-4A9D-81D1-A09838CFA853}" type="slidenum">
              <a:rPr lang="en-US" smtClean="0"/>
              <a:pPr/>
              <a:t>12</a:t>
            </a:fld>
            <a:endParaRPr lang="en-US"/>
          </a:p>
        </p:txBody>
      </p:sp>
    </p:spTree>
    <p:extLst>
      <p:ext uri="{BB962C8B-B14F-4D97-AF65-F5344CB8AC3E}">
        <p14:creationId xmlns:p14="http://schemas.microsoft.com/office/powerpoint/2010/main" val="2061371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3/25/24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3/25/24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3/25/24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3/25/24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3/25/24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3/25/24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3/25/24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3/25/24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3/25/24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3/25/24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3/25/24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3/25/24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Introduction to Machine Learning – Decision Trees</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view: partitioning</a:t>
            </a:r>
          </a:p>
        </p:txBody>
      </p:sp>
      <p:pic>
        <p:nvPicPr>
          <p:cNvPr id="5" name="Content Placeholder 3" descr="Screen Shot 2015-11-03 at 8.46.06 PM.png"/>
          <p:cNvPicPr>
            <a:picLocks noChangeAspect="1"/>
          </p:cNvPicPr>
          <p:nvPr/>
        </p:nvPicPr>
        <p:blipFill>
          <a:blip r:embed="rId3">
            <a:extLst>
              <a:ext uri="{28A0092B-C50C-407E-A947-70E740481C1C}">
                <a14:useLocalDpi xmlns:a14="http://schemas.microsoft.com/office/drawing/2010/main" val="0"/>
              </a:ext>
            </a:extLst>
          </a:blip>
          <a:srcRect t="-9534" b="-9534"/>
          <a:stretch>
            <a:fillRect/>
          </a:stretch>
        </p:blipFill>
        <p:spPr>
          <a:xfrm>
            <a:off x="5687448" y="616287"/>
            <a:ext cx="3184554" cy="1887143"/>
          </a:xfrm>
          <a:prstGeom prst="rect">
            <a:avLst/>
          </a:prstGeom>
        </p:spPr>
      </p:pic>
      <p:pic>
        <p:nvPicPr>
          <p:cNvPr id="6" name="Picture 5" descr="Screen Shot 2015-11-03 at 8.55.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9181" y="4307210"/>
            <a:ext cx="682910" cy="1586905"/>
          </a:xfrm>
          <a:prstGeom prst="rect">
            <a:avLst/>
          </a:prstGeom>
        </p:spPr>
      </p:pic>
      <p:grpSp>
        <p:nvGrpSpPr>
          <p:cNvPr id="12" name="Group 11"/>
          <p:cNvGrpSpPr>
            <a:grpSpLocks noChangeAspect="1"/>
          </p:cNvGrpSpPr>
          <p:nvPr/>
        </p:nvGrpSpPr>
        <p:grpSpPr>
          <a:xfrm>
            <a:off x="9158614" y="4184166"/>
            <a:ext cx="2544103" cy="1715321"/>
            <a:chOff x="2133600" y="990600"/>
            <a:chExt cx="6567805" cy="4428236"/>
          </a:xfrm>
        </p:grpSpPr>
        <p:pic>
          <p:nvPicPr>
            <p:cNvPr id="9"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9534" b="15504"/>
            <a:stretch/>
          </p:blipFill>
          <p:spPr>
            <a:xfrm>
              <a:off x="2133600" y="990600"/>
              <a:ext cx="6559550" cy="3851275"/>
            </a:xfrm>
            <a:prstGeom prst="rect">
              <a:avLst/>
            </a:prstGeom>
          </p:spPr>
        </p:pic>
        <p:pic>
          <p:nvPicPr>
            <p:cNvPr id="10"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69922" b="15504"/>
            <a:stretch/>
          </p:blipFill>
          <p:spPr>
            <a:xfrm>
              <a:off x="2133600" y="4821936"/>
              <a:ext cx="6559550" cy="596900"/>
            </a:xfrm>
            <a:prstGeom prst="rect">
              <a:avLst/>
            </a:prstGeom>
          </p:spPr>
        </p:pic>
        <p:pic>
          <p:nvPicPr>
            <p:cNvPr id="11" name="Picture 10" descr="Screen Shot 2015-11-03 at 8.55.49 PM.png"/>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6087" r="57734" b="368"/>
            <a:stretch/>
          </p:blipFill>
          <p:spPr>
            <a:xfrm>
              <a:off x="7955280" y="4846320"/>
              <a:ext cx="746125" cy="555626"/>
            </a:xfrm>
            <a:prstGeom prst="rect">
              <a:avLst/>
            </a:prstGeom>
          </p:spPr>
        </p:pic>
      </p:grpSp>
      <p:grpSp>
        <p:nvGrpSpPr>
          <p:cNvPr id="8" name="Group 7"/>
          <p:cNvGrpSpPr/>
          <p:nvPr/>
        </p:nvGrpSpPr>
        <p:grpSpPr>
          <a:xfrm>
            <a:off x="3918252" y="3299570"/>
            <a:ext cx="3285398" cy="943571"/>
            <a:chOff x="902336" y="3877083"/>
            <a:chExt cx="3285398" cy="943571"/>
          </a:xfrm>
        </p:grpSpPr>
        <p:cxnSp>
          <p:nvCxnSpPr>
            <p:cNvPr id="14" name="Elbow Connector 13"/>
            <p:cNvCxnSpPr/>
            <p:nvPr/>
          </p:nvCxnSpPr>
          <p:spPr>
            <a:xfrm rot="5400000">
              <a:off x="2073249" y="2706170"/>
              <a:ext cx="943571" cy="3285398"/>
            </a:xfrm>
            <a:prstGeom prst="bentConnector3">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996152" y="3974068"/>
              <a:ext cx="879023" cy="369332"/>
            </a:xfrm>
            <a:prstGeom prst="rect">
              <a:avLst/>
            </a:prstGeom>
            <a:noFill/>
          </p:spPr>
          <p:txBody>
            <a:bodyPr wrap="none" rtlCol="0">
              <a:spAutoFit/>
            </a:bodyPr>
            <a:lstStyle/>
            <a:p>
              <a:r>
                <a:rPr lang="en-US" b="1" dirty="0">
                  <a:solidFill>
                    <a:srgbClr val="9C050A"/>
                  </a:solidFill>
                </a:rPr>
                <a:t>VT / VF</a:t>
              </a:r>
            </a:p>
          </p:txBody>
        </p:sp>
      </p:grpSp>
      <p:grpSp>
        <p:nvGrpSpPr>
          <p:cNvPr id="13" name="Group 12"/>
          <p:cNvGrpSpPr/>
          <p:nvPr/>
        </p:nvGrpSpPr>
        <p:grpSpPr>
          <a:xfrm>
            <a:off x="7355800" y="3299569"/>
            <a:ext cx="3285398" cy="943571"/>
            <a:chOff x="4339884" y="3877082"/>
            <a:chExt cx="3285398" cy="943571"/>
          </a:xfrm>
        </p:grpSpPr>
        <p:cxnSp>
          <p:nvCxnSpPr>
            <p:cNvPr id="16" name="Elbow Connector 15"/>
            <p:cNvCxnSpPr/>
            <p:nvPr/>
          </p:nvCxnSpPr>
          <p:spPr>
            <a:xfrm rot="16200000" flipH="1">
              <a:off x="5510797" y="2706169"/>
              <a:ext cx="943571" cy="3285398"/>
            </a:xfrm>
            <a:prstGeom prst="bentConnector3">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800600" y="3962400"/>
              <a:ext cx="2419317" cy="369332"/>
            </a:xfrm>
            <a:prstGeom prst="rect">
              <a:avLst/>
            </a:prstGeom>
            <a:noFill/>
          </p:spPr>
          <p:txBody>
            <a:bodyPr wrap="none" rtlCol="0">
              <a:spAutoFit/>
            </a:bodyPr>
            <a:lstStyle/>
            <a:p>
              <a:r>
                <a:rPr lang="en-US" b="1" dirty="0">
                  <a:solidFill>
                    <a:srgbClr val="9C050A"/>
                  </a:solidFill>
                </a:rPr>
                <a:t>EMD / </a:t>
              </a:r>
              <a:r>
                <a:rPr lang="en-US" b="1" dirty="0" err="1">
                  <a:solidFill>
                    <a:srgbClr val="9C050A"/>
                  </a:solidFill>
                </a:rPr>
                <a:t>Asystole</a:t>
              </a:r>
              <a:r>
                <a:rPr lang="en-US" b="1" dirty="0">
                  <a:solidFill>
                    <a:srgbClr val="9C050A"/>
                  </a:solidFill>
                </a:rPr>
                <a:t> / Other</a:t>
              </a:r>
            </a:p>
          </p:txBody>
        </p:sp>
      </p:grpSp>
      <p:pic>
        <p:nvPicPr>
          <p:cNvPr id="18" name="Picture 17"/>
          <p:cNvPicPr>
            <a:picLocks noChangeAspect="1"/>
          </p:cNvPicPr>
          <p:nvPr/>
        </p:nvPicPr>
        <p:blipFill>
          <a:blip r:embed="rId5">
            <a:clrChange>
              <a:clrFrom>
                <a:srgbClr val="FFFFFF"/>
              </a:clrFrom>
              <a:clrTo>
                <a:srgbClr val="FFFFFF">
                  <a:alpha val="0"/>
                </a:srgbClr>
              </a:clrTo>
            </a:clrChange>
          </a:blip>
          <a:stretch>
            <a:fillRect/>
          </a:stretch>
        </p:blipFill>
        <p:spPr>
          <a:xfrm>
            <a:off x="5574219" y="1987414"/>
            <a:ext cx="3420624" cy="1931373"/>
          </a:xfrm>
          <a:prstGeom prst="rect">
            <a:avLst/>
          </a:prstGeom>
        </p:spPr>
      </p:pic>
    </p:spTree>
    <p:extLst>
      <p:ext uri="{BB962C8B-B14F-4D97-AF65-F5344CB8AC3E}">
        <p14:creationId xmlns:p14="http://schemas.microsoft.com/office/powerpoint/2010/main" val="307359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what do we do?</a:t>
            </a:r>
          </a:p>
        </p:txBody>
      </p:sp>
      <p:pic>
        <p:nvPicPr>
          <p:cNvPr id="5" name="Content Placeholder 3" descr="Screen Shot 2015-11-03 at 8.46.06 PM.png"/>
          <p:cNvPicPr>
            <a:picLocks noChangeAspect="1"/>
          </p:cNvPicPr>
          <p:nvPr/>
        </p:nvPicPr>
        <p:blipFill>
          <a:blip r:embed="rId3">
            <a:extLst>
              <a:ext uri="{28A0092B-C50C-407E-A947-70E740481C1C}">
                <a14:useLocalDpi xmlns:a14="http://schemas.microsoft.com/office/drawing/2010/main" val="0"/>
              </a:ext>
            </a:extLst>
          </a:blip>
          <a:srcRect t="-9534" b="-9534"/>
          <a:stretch>
            <a:fillRect/>
          </a:stretch>
        </p:blipFill>
        <p:spPr>
          <a:xfrm>
            <a:off x="5655365" y="584204"/>
            <a:ext cx="3184554" cy="1887143"/>
          </a:xfrm>
          <a:prstGeom prst="rect">
            <a:avLst/>
          </a:prstGeom>
        </p:spPr>
      </p:pic>
      <p:pic>
        <p:nvPicPr>
          <p:cNvPr id="6" name="Picture 5" descr="Screen Shot 2015-11-03 at 8.55.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7098" y="4275127"/>
            <a:ext cx="682910" cy="1586905"/>
          </a:xfrm>
          <a:prstGeom prst="rect">
            <a:avLst/>
          </a:prstGeom>
        </p:spPr>
      </p:pic>
      <p:grpSp>
        <p:nvGrpSpPr>
          <p:cNvPr id="12" name="Group 11"/>
          <p:cNvGrpSpPr>
            <a:grpSpLocks noChangeAspect="1"/>
          </p:cNvGrpSpPr>
          <p:nvPr/>
        </p:nvGrpSpPr>
        <p:grpSpPr>
          <a:xfrm>
            <a:off x="9126531" y="4152083"/>
            <a:ext cx="2544103" cy="1715321"/>
            <a:chOff x="2133600" y="990600"/>
            <a:chExt cx="6567805" cy="4428236"/>
          </a:xfrm>
        </p:grpSpPr>
        <p:pic>
          <p:nvPicPr>
            <p:cNvPr id="9"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9534" b="15504"/>
            <a:stretch/>
          </p:blipFill>
          <p:spPr>
            <a:xfrm>
              <a:off x="2133600" y="990600"/>
              <a:ext cx="6559550" cy="3851275"/>
            </a:xfrm>
            <a:prstGeom prst="rect">
              <a:avLst/>
            </a:prstGeom>
          </p:spPr>
        </p:pic>
        <p:pic>
          <p:nvPicPr>
            <p:cNvPr id="10"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69922" b="15504"/>
            <a:stretch/>
          </p:blipFill>
          <p:spPr>
            <a:xfrm>
              <a:off x="2133600" y="4821936"/>
              <a:ext cx="6559550" cy="596900"/>
            </a:xfrm>
            <a:prstGeom prst="rect">
              <a:avLst/>
            </a:prstGeom>
          </p:spPr>
        </p:pic>
        <p:pic>
          <p:nvPicPr>
            <p:cNvPr id="11" name="Picture 10" descr="Screen Shot 2015-11-03 at 8.55.49 PM.png"/>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6087" r="57734" b="368"/>
            <a:stretch/>
          </p:blipFill>
          <p:spPr>
            <a:xfrm>
              <a:off x="7955280" y="4846320"/>
              <a:ext cx="746125" cy="555626"/>
            </a:xfrm>
            <a:prstGeom prst="rect">
              <a:avLst/>
            </a:prstGeom>
          </p:spPr>
        </p:pic>
      </p:grpSp>
      <p:grpSp>
        <p:nvGrpSpPr>
          <p:cNvPr id="8" name="Group 7"/>
          <p:cNvGrpSpPr/>
          <p:nvPr/>
        </p:nvGrpSpPr>
        <p:grpSpPr>
          <a:xfrm>
            <a:off x="3886169" y="3267487"/>
            <a:ext cx="3285398" cy="943571"/>
            <a:chOff x="902336" y="3877083"/>
            <a:chExt cx="3285398" cy="943571"/>
          </a:xfrm>
        </p:grpSpPr>
        <p:cxnSp>
          <p:nvCxnSpPr>
            <p:cNvPr id="14" name="Elbow Connector 13"/>
            <p:cNvCxnSpPr/>
            <p:nvPr/>
          </p:nvCxnSpPr>
          <p:spPr>
            <a:xfrm rot="5400000">
              <a:off x="2073249" y="2706170"/>
              <a:ext cx="943571" cy="3285398"/>
            </a:xfrm>
            <a:prstGeom prst="bentConnector3">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996152" y="3974068"/>
              <a:ext cx="879023" cy="369332"/>
            </a:xfrm>
            <a:prstGeom prst="rect">
              <a:avLst/>
            </a:prstGeom>
            <a:noFill/>
          </p:spPr>
          <p:txBody>
            <a:bodyPr wrap="none" rtlCol="0">
              <a:spAutoFit/>
            </a:bodyPr>
            <a:lstStyle/>
            <a:p>
              <a:r>
                <a:rPr lang="en-US" b="1" dirty="0">
                  <a:solidFill>
                    <a:srgbClr val="9C050A"/>
                  </a:solidFill>
                </a:rPr>
                <a:t>VT / VF</a:t>
              </a:r>
            </a:p>
          </p:txBody>
        </p:sp>
      </p:grpSp>
      <p:grpSp>
        <p:nvGrpSpPr>
          <p:cNvPr id="13" name="Group 12"/>
          <p:cNvGrpSpPr/>
          <p:nvPr/>
        </p:nvGrpSpPr>
        <p:grpSpPr>
          <a:xfrm>
            <a:off x="7323717" y="3267486"/>
            <a:ext cx="3285398" cy="943571"/>
            <a:chOff x="4339884" y="3877082"/>
            <a:chExt cx="3285398" cy="943571"/>
          </a:xfrm>
        </p:grpSpPr>
        <p:cxnSp>
          <p:nvCxnSpPr>
            <p:cNvPr id="16" name="Elbow Connector 15"/>
            <p:cNvCxnSpPr/>
            <p:nvPr/>
          </p:nvCxnSpPr>
          <p:spPr>
            <a:xfrm rot="16200000" flipH="1">
              <a:off x="5510797" y="2706169"/>
              <a:ext cx="943571" cy="3285398"/>
            </a:xfrm>
            <a:prstGeom prst="bentConnector3">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800600" y="3962400"/>
              <a:ext cx="2419317" cy="369332"/>
            </a:xfrm>
            <a:prstGeom prst="rect">
              <a:avLst/>
            </a:prstGeom>
            <a:noFill/>
          </p:spPr>
          <p:txBody>
            <a:bodyPr wrap="none" rtlCol="0">
              <a:spAutoFit/>
            </a:bodyPr>
            <a:lstStyle/>
            <a:p>
              <a:r>
                <a:rPr lang="en-US" b="1" dirty="0">
                  <a:solidFill>
                    <a:srgbClr val="9C050A"/>
                  </a:solidFill>
                </a:rPr>
                <a:t>EMD / </a:t>
              </a:r>
              <a:r>
                <a:rPr lang="en-US" b="1" dirty="0" err="1">
                  <a:solidFill>
                    <a:srgbClr val="9C050A"/>
                  </a:solidFill>
                </a:rPr>
                <a:t>Asystole</a:t>
              </a:r>
              <a:r>
                <a:rPr lang="en-US" b="1" dirty="0">
                  <a:solidFill>
                    <a:srgbClr val="9C050A"/>
                  </a:solidFill>
                </a:rPr>
                <a:t> / Other</a:t>
              </a:r>
            </a:p>
          </p:txBody>
        </p:sp>
      </p:grpSp>
      <p:pic>
        <p:nvPicPr>
          <p:cNvPr id="18" name="Picture 17"/>
          <p:cNvPicPr>
            <a:picLocks noChangeAspect="1"/>
          </p:cNvPicPr>
          <p:nvPr/>
        </p:nvPicPr>
        <p:blipFill>
          <a:blip r:embed="rId5">
            <a:clrChange>
              <a:clrFrom>
                <a:srgbClr val="FFFFFF"/>
              </a:clrFrom>
              <a:clrTo>
                <a:srgbClr val="FFFFFF">
                  <a:alpha val="0"/>
                </a:srgbClr>
              </a:clrTo>
            </a:clrChange>
          </a:blip>
          <a:stretch>
            <a:fillRect/>
          </a:stretch>
        </p:blipFill>
        <p:spPr>
          <a:xfrm>
            <a:off x="5542136" y="1955331"/>
            <a:ext cx="3420624" cy="1931373"/>
          </a:xfrm>
          <a:prstGeom prst="rect">
            <a:avLst/>
          </a:prstGeom>
        </p:spPr>
      </p:pic>
      <p:sp>
        <p:nvSpPr>
          <p:cNvPr id="3" name="Alternate Process 2">
            <a:extLst>
              <a:ext uri="{FF2B5EF4-FFF2-40B4-BE49-F238E27FC236}">
                <a16:creationId xmlns:a16="http://schemas.microsoft.com/office/drawing/2014/main" id="{BA26969F-6A2D-8A4B-C6C3-64C946F5D8DD}"/>
              </a:ext>
            </a:extLst>
          </p:cNvPr>
          <p:cNvSpPr/>
          <p:nvPr/>
        </p:nvSpPr>
        <p:spPr>
          <a:xfrm>
            <a:off x="5828500" y="5939617"/>
            <a:ext cx="2838283" cy="668358"/>
          </a:xfrm>
          <a:prstGeom prst="flowChartAlternate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Ideas?</a:t>
            </a:r>
          </a:p>
        </p:txBody>
      </p:sp>
    </p:spTree>
    <p:extLst>
      <p:ext uri="{BB962C8B-B14F-4D97-AF65-F5344CB8AC3E}">
        <p14:creationId xmlns:p14="http://schemas.microsoft.com/office/powerpoint/2010/main" val="384431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par>
                                <p:cTn id="8" presetID="9" presetClass="emph" presetSubtype="0" nodeType="withEffect">
                                  <p:stCondLst>
                                    <p:cond delay="0"/>
                                  </p:stCondLst>
                                  <p:childTnLst>
                                    <p:set>
                                      <p:cBhvr rctx="PPT">
                                        <p:cTn id="9" dur="indefinite"/>
                                        <p:tgtEl>
                                          <p:spTgt spid="6"/>
                                        </p:tgtEl>
                                        <p:attrNameLst>
                                          <p:attrName>style.opacity</p:attrName>
                                        </p:attrNameLst>
                                      </p:cBhvr>
                                      <p:to>
                                        <p:strVal val="0.5"/>
                                      </p:to>
                                    </p:set>
                                    <p:animEffect filter="image" prLst="opacity: 0.5">
                                      <p:cBhvr rctx="IE">
                                        <p:cTn id="10" dur="indefinite"/>
                                        <p:tgtEl>
                                          <p:spTgt spid="6"/>
                                        </p:tgtEl>
                                      </p:cBhvr>
                                    </p:animEffect>
                                  </p:childTnLst>
                                </p:cTn>
                              </p:par>
                              <p:par>
                                <p:cTn id="11" presetID="9" presetClass="emph" presetSubtype="0" nodeType="withEffect">
                                  <p:stCondLst>
                                    <p:cond delay="0"/>
                                  </p:stCondLst>
                                  <p:childTnLst>
                                    <p:set>
                                      <p:cBhvr rctx="PPT">
                                        <p:cTn id="12" dur="indefinite"/>
                                        <p:tgtEl>
                                          <p:spTgt spid="12"/>
                                        </p:tgtEl>
                                        <p:attrNameLst>
                                          <p:attrName>style.opacity</p:attrName>
                                        </p:attrNameLst>
                                      </p:cBhvr>
                                      <p:to>
                                        <p:strVal val="0.5"/>
                                      </p:to>
                                    </p:set>
                                    <p:animEffect filter="image" prLst="opacity: 0.5">
                                      <p:cBhvr rctx="IE">
                                        <p:cTn id="13" dur="indefinite"/>
                                        <p:tgtEl>
                                          <p:spTgt spid="12"/>
                                        </p:tgtEl>
                                      </p:cBhvr>
                                    </p:animEffect>
                                  </p:childTnLst>
                                </p:cTn>
                              </p:par>
                              <p:par>
                                <p:cTn id="14" presetID="9" presetClass="emph" presetSubtype="0" nodeType="withEffect">
                                  <p:stCondLst>
                                    <p:cond delay="0"/>
                                  </p:stCondLst>
                                  <p:childTnLst>
                                    <p:set>
                                      <p:cBhvr rctx="PPT">
                                        <p:cTn id="15" dur="indefinite"/>
                                        <p:tgtEl>
                                          <p:spTgt spid="8"/>
                                        </p:tgtEl>
                                        <p:attrNameLst>
                                          <p:attrName>style.opacity</p:attrName>
                                        </p:attrNameLst>
                                      </p:cBhvr>
                                      <p:to>
                                        <p:strVal val="0.5"/>
                                      </p:to>
                                    </p:set>
                                    <p:animEffect filter="image" prLst="opacity: 0.5">
                                      <p:cBhvr rctx="IE">
                                        <p:cTn id="16" dur="indefinite"/>
                                        <p:tgtEl>
                                          <p:spTgt spid="8"/>
                                        </p:tgtEl>
                                      </p:cBhvr>
                                    </p:animEffect>
                                  </p:childTnLst>
                                </p:cTn>
                              </p:par>
                              <p:par>
                                <p:cTn id="17" presetID="9" presetClass="emph" presetSubtype="0" nodeType="withEffect">
                                  <p:stCondLst>
                                    <p:cond delay="0"/>
                                  </p:stCondLst>
                                  <p:childTnLst>
                                    <p:set>
                                      <p:cBhvr rctx="PPT">
                                        <p:cTn id="18" dur="indefinite"/>
                                        <p:tgtEl>
                                          <p:spTgt spid="13"/>
                                        </p:tgtEl>
                                        <p:attrNameLst>
                                          <p:attrName>style.opacity</p:attrName>
                                        </p:attrNameLst>
                                      </p:cBhvr>
                                      <p:to>
                                        <p:strVal val="0.5"/>
                                      </p:to>
                                    </p:set>
                                    <p:animEffect filter="image" prLst="opacity: 0.5">
                                      <p:cBhvr rctx="IE">
                                        <p:cTn id="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Recursion!</a:t>
            </a:r>
          </a:p>
        </p:txBody>
      </p:sp>
      <p:pic>
        <p:nvPicPr>
          <p:cNvPr id="5" name="Content Placeholder 3" descr="Screen Shot 2015-11-03 at 8.46.06 PM.png"/>
          <p:cNvPicPr>
            <a:picLocks noChangeAspect="1"/>
          </p:cNvPicPr>
          <p:nvPr/>
        </p:nvPicPr>
        <p:blipFill>
          <a:blip r:embed="rId3">
            <a:extLst>
              <a:ext uri="{28A0092B-C50C-407E-A947-70E740481C1C}">
                <a14:useLocalDpi xmlns:a14="http://schemas.microsoft.com/office/drawing/2010/main" val="0"/>
              </a:ext>
            </a:extLst>
          </a:blip>
          <a:srcRect t="-9534" b="-9534"/>
          <a:stretch>
            <a:fillRect/>
          </a:stretch>
        </p:blipFill>
        <p:spPr>
          <a:xfrm>
            <a:off x="5767655" y="536077"/>
            <a:ext cx="3184554" cy="1887143"/>
          </a:xfrm>
          <a:prstGeom prst="rect">
            <a:avLst/>
          </a:prstGeom>
        </p:spPr>
      </p:pic>
      <p:pic>
        <p:nvPicPr>
          <p:cNvPr id="6" name="Picture 5" descr="Screen Shot 2015-11-03 at 8.55.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9388" y="4227000"/>
            <a:ext cx="682910" cy="1586905"/>
          </a:xfrm>
          <a:prstGeom prst="rect">
            <a:avLst/>
          </a:prstGeom>
        </p:spPr>
      </p:pic>
      <p:grpSp>
        <p:nvGrpSpPr>
          <p:cNvPr id="12" name="Group 11"/>
          <p:cNvGrpSpPr>
            <a:grpSpLocks noChangeAspect="1"/>
          </p:cNvGrpSpPr>
          <p:nvPr/>
        </p:nvGrpSpPr>
        <p:grpSpPr>
          <a:xfrm>
            <a:off x="9238821" y="4103956"/>
            <a:ext cx="2544103" cy="1715321"/>
            <a:chOff x="2133600" y="990600"/>
            <a:chExt cx="6567805" cy="4428236"/>
          </a:xfrm>
        </p:grpSpPr>
        <p:pic>
          <p:nvPicPr>
            <p:cNvPr id="9"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9534" b="15504"/>
            <a:stretch/>
          </p:blipFill>
          <p:spPr>
            <a:xfrm>
              <a:off x="2133600" y="990600"/>
              <a:ext cx="6559550" cy="3851275"/>
            </a:xfrm>
            <a:prstGeom prst="rect">
              <a:avLst/>
            </a:prstGeom>
          </p:spPr>
        </p:pic>
        <p:pic>
          <p:nvPicPr>
            <p:cNvPr id="10"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69922" b="15504"/>
            <a:stretch/>
          </p:blipFill>
          <p:spPr>
            <a:xfrm>
              <a:off x="2133600" y="4821936"/>
              <a:ext cx="6559550" cy="596900"/>
            </a:xfrm>
            <a:prstGeom prst="rect">
              <a:avLst/>
            </a:prstGeom>
          </p:spPr>
        </p:pic>
        <p:pic>
          <p:nvPicPr>
            <p:cNvPr id="11" name="Picture 10" descr="Screen Shot 2015-11-03 at 8.55.49 PM.png"/>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6087" r="57734" b="368"/>
            <a:stretch/>
          </p:blipFill>
          <p:spPr>
            <a:xfrm>
              <a:off x="7955280" y="4846320"/>
              <a:ext cx="746125" cy="555626"/>
            </a:xfrm>
            <a:prstGeom prst="rect">
              <a:avLst/>
            </a:prstGeom>
          </p:spPr>
        </p:pic>
      </p:grpSp>
      <p:grpSp>
        <p:nvGrpSpPr>
          <p:cNvPr id="8" name="Group 7"/>
          <p:cNvGrpSpPr/>
          <p:nvPr/>
        </p:nvGrpSpPr>
        <p:grpSpPr>
          <a:xfrm>
            <a:off x="3998459" y="3219360"/>
            <a:ext cx="3285398" cy="943571"/>
            <a:chOff x="902336" y="3877083"/>
            <a:chExt cx="3285398" cy="943571"/>
          </a:xfrm>
        </p:grpSpPr>
        <p:cxnSp>
          <p:nvCxnSpPr>
            <p:cNvPr id="14" name="Elbow Connector 13"/>
            <p:cNvCxnSpPr/>
            <p:nvPr/>
          </p:nvCxnSpPr>
          <p:spPr>
            <a:xfrm rot="5400000">
              <a:off x="2073249" y="2706170"/>
              <a:ext cx="943571" cy="3285398"/>
            </a:xfrm>
            <a:prstGeom prst="bentConnector3">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996152" y="3974068"/>
              <a:ext cx="879023" cy="369332"/>
            </a:xfrm>
            <a:prstGeom prst="rect">
              <a:avLst/>
            </a:prstGeom>
            <a:noFill/>
          </p:spPr>
          <p:txBody>
            <a:bodyPr wrap="none" rtlCol="0">
              <a:spAutoFit/>
            </a:bodyPr>
            <a:lstStyle/>
            <a:p>
              <a:r>
                <a:rPr lang="en-US" b="1" dirty="0">
                  <a:solidFill>
                    <a:srgbClr val="9C050A"/>
                  </a:solidFill>
                </a:rPr>
                <a:t>VT / VF</a:t>
              </a:r>
            </a:p>
          </p:txBody>
        </p:sp>
      </p:grpSp>
      <p:grpSp>
        <p:nvGrpSpPr>
          <p:cNvPr id="13" name="Group 12"/>
          <p:cNvGrpSpPr/>
          <p:nvPr/>
        </p:nvGrpSpPr>
        <p:grpSpPr>
          <a:xfrm>
            <a:off x="7436007" y="3219359"/>
            <a:ext cx="3285398" cy="943571"/>
            <a:chOff x="4339884" y="3877082"/>
            <a:chExt cx="3285398" cy="943571"/>
          </a:xfrm>
        </p:grpSpPr>
        <p:cxnSp>
          <p:nvCxnSpPr>
            <p:cNvPr id="16" name="Elbow Connector 15"/>
            <p:cNvCxnSpPr/>
            <p:nvPr/>
          </p:nvCxnSpPr>
          <p:spPr>
            <a:xfrm rot="16200000" flipH="1">
              <a:off x="5510797" y="2706169"/>
              <a:ext cx="943571" cy="3285398"/>
            </a:xfrm>
            <a:prstGeom prst="bentConnector3">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800600" y="3962400"/>
              <a:ext cx="2419317" cy="369332"/>
            </a:xfrm>
            <a:prstGeom prst="rect">
              <a:avLst/>
            </a:prstGeom>
            <a:noFill/>
          </p:spPr>
          <p:txBody>
            <a:bodyPr wrap="none" rtlCol="0">
              <a:spAutoFit/>
            </a:bodyPr>
            <a:lstStyle/>
            <a:p>
              <a:r>
                <a:rPr lang="en-US" b="1" dirty="0">
                  <a:solidFill>
                    <a:srgbClr val="9C050A"/>
                  </a:solidFill>
                </a:rPr>
                <a:t>EMD / </a:t>
              </a:r>
              <a:r>
                <a:rPr lang="en-US" b="1" dirty="0" err="1">
                  <a:solidFill>
                    <a:srgbClr val="9C050A"/>
                  </a:solidFill>
                </a:rPr>
                <a:t>Asystole</a:t>
              </a:r>
              <a:r>
                <a:rPr lang="en-US" b="1" dirty="0">
                  <a:solidFill>
                    <a:srgbClr val="9C050A"/>
                  </a:solidFill>
                </a:rPr>
                <a:t> / Other</a:t>
              </a:r>
            </a:p>
          </p:txBody>
        </p:sp>
      </p:grpSp>
      <p:pic>
        <p:nvPicPr>
          <p:cNvPr id="18" name="Picture 17"/>
          <p:cNvPicPr>
            <a:picLocks noChangeAspect="1"/>
          </p:cNvPicPr>
          <p:nvPr/>
        </p:nvPicPr>
        <p:blipFill>
          <a:blip r:embed="rId5">
            <a:clrChange>
              <a:clrFrom>
                <a:srgbClr val="FFFFFF"/>
              </a:clrFrom>
              <a:clrTo>
                <a:srgbClr val="FFFFFF">
                  <a:alpha val="0"/>
                </a:srgbClr>
              </a:clrTo>
            </a:clrChange>
          </a:blip>
          <a:stretch>
            <a:fillRect/>
          </a:stretch>
        </p:blipFill>
        <p:spPr>
          <a:xfrm>
            <a:off x="5654426" y="1907204"/>
            <a:ext cx="3420624" cy="1931373"/>
          </a:xfrm>
          <a:prstGeom prst="rect">
            <a:avLst/>
          </a:prstGeom>
        </p:spPr>
      </p:pic>
      <p:sp>
        <p:nvSpPr>
          <p:cNvPr id="15" name="Rectangle 14"/>
          <p:cNvSpPr/>
          <p:nvPr/>
        </p:nvSpPr>
        <p:spPr>
          <a:xfrm>
            <a:off x="3629523" y="4219076"/>
            <a:ext cx="762000" cy="1676400"/>
          </a:xfrm>
          <a:prstGeom prst="rect">
            <a:avLst/>
          </a:prstGeom>
          <a:noFill/>
          <a:ln w="57150" cmpd="sng">
            <a:solidFill>
              <a:srgbClr val="9C05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060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12"/>
                                        </p:tgtEl>
                                        <p:attrNameLst>
                                          <p:attrName>style.opacity</p:attrName>
                                        </p:attrNameLst>
                                      </p:cBhvr>
                                      <p:to>
                                        <p:strVal val="0.5"/>
                                      </p:to>
                                    </p:set>
                                    <p:animEffect filter="image" prLst="opacity: 0.5">
                                      <p:cBhvr rctx="IE">
                                        <p:cTn id="7" dur="indefinite"/>
                                        <p:tgtEl>
                                          <p:spTgt spid="12"/>
                                        </p:tgtEl>
                                      </p:cBhvr>
                                    </p:animEffect>
                                  </p:childTnLst>
                                </p:cTn>
                              </p:par>
                              <p:par>
                                <p:cTn id="8" presetID="9" presetClass="emph" presetSubtype="0" nodeType="withEffect">
                                  <p:stCondLst>
                                    <p:cond delay="0"/>
                                  </p:stCondLst>
                                  <p:childTnLst>
                                    <p:set>
                                      <p:cBhvr rctx="PPT">
                                        <p:cTn id="9" dur="indefinite"/>
                                        <p:tgtEl>
                                          <p:spTgt spid="13"/>
                                        </p:tgtEl>
                                        <p:attrNameLst>
                                          <p:attrName>style.opacity</p:attrName>
                                        </p:attrNameLst>
                                      </p:cBhvr>
                                      <p:to>
                                        <p:strVal val="0.5"/>
                                      </p:to>
                                    </p:set>
                                    <p:animEffect filter="image" prLst="opacity: 0.5">
                                      <p:cBhvr rctx="IE">
                                        <p:cTn id="10" dur="indefinite"/>
                                        <p:tgtEl>
                                          <p:spTgt spid="13"/>
                                        </p:tgtEl>
                                      </p:cBhvr>
                                    </p:animEffect>
                                  </p:childTnLst>
                                </p:cTn>
                              </p:par>
                              <p:par>
                                <p:cTn id="11" presetID="9" presetClass="emph" presetSubtype="0" nodeType="withEffect">
                                  <p:stCondLst>
                                    <p:cond delay="0"/>
                                  </p:stCondLst>
                                  <p:childTnLst>
                                    <p:set>
                                      <p:cBhvr rctx="PPT">
                                        <p:cTn id="12" dur="indefinite"/>
                                        <p:tgtEl>
                                          <p:spTgt spid="5"/>
                                        </p:tgtEl>
                                        <p:attrNameLst>
                                          <p:attrName>style.opacity</p:attrName>
                                        </p:attrNameLst>
                                      </p:cBhvr>
                                      <p:to>
                                        <p:strVal val="0.5"/>
                                      </p:to>
                                    </p:set>
                                    <p:animEffect filter="image" prLst="opacity: 0.5">
                                      <p:cBhvr rctx="IE">
                                        <p:cTn id="13"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VT / VF group only</a:t>
            </a:r>
          </a:p>
        </p:txBody>
      </p:sp>
      <p:pic>
        <p:nvPicPr>
          <p:cNvPr id="3" name="Picture 2" descr="Screen Shot 2015-11-03 at 8.55.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3214" y="1027980"/>
            <a:ext cx="1765300" cy="4102100"/>
          </a:xfrm>
          <a:prstGeom prst="rect">
            <a:avLst/>
          </a:prstGeom>
        </p:spPr>
      </p:pic>
      <p:pic>
        <p:nvPicPr>
          <p:cNvPr id="20" name="Picture 19" descr="Screen Shot 2015-11-03 at 8.48.08 PM.png"/>
          <p:cNvPicPr>
            <a:picLocks noChangeAspect="1"/>
          </p:cNvPicPr>
          <p:nvPr/>
        </p:nvPicPr>
        <p:blipFill rotWithShape="1">
          <a:blip r:embed="rId4">
            <a:extLst>
              <a:ext uri="{28A0092B-C50C-407E-A947-70E740481C1C}">
                <a14:useLocalDpi xmlns:a14="http://schemas.microsoft.com/office/drawing/2010/main" val="0"/>
              </a:ext>
            </a:extLst>
          </a:blip>
          <a:srcRect r="90505" b="51420"/>
          <a:stretch/>
        </p:blipFill>
        <p:spPr>
          <a:xfrm>
            <a:off x="3569370" y="5502444"/>
            <a:ext cx="449346" cy="685800"/>
          </a:xfrm>
          <a:prstGeom prst="rect">
            <a:avLst/>
          </a:prstGeom>
        </p:spPr>
      </p:pic>
      <p:pic>
        <p:nvPicPr>
          <p:cNvPr id="21" name="Picture 20" descr="Screen Shot 2015-11-03 at 8.48.08 PM.png"/>
          <p:cNvPicPr>
            <a:picLocks noChangeAspect="1"/>
          </p:cNvPicPr>
          <p:nvPr/>
        </p:nvPicPr>
        <p:blipFill rotWithShape="1">
          <a:blip r:embed="rId4">
            <a:extLst>
              <a:ext uri="{28A0092B-C50C-407E-A947-70E740481C1C}">
                <a14:useLocalDpi xmlns:a14="http://schemas.microsoft.com/office/drawing/2010/main" val="0"/>
              </a:ext>
            </a:extLst>
          </a:blip>
          <a:srcRect t="49149" r="89499" b="-1125"/>
          <a:stretch/>
        </p:blipFill>
        <p:spPr>
          <a:xfrm>
            <a:off x="7379370" y="5470360"/>
            <a:ext cx="496970" cy="733759"/>
          </a:xfrm>
          <a:prstGeom prst="rect">
            <a:avLst/>
          </a:prstGeom>
        </p:spPr>
      </p:pic>
      <p:sp>
        <p:nvSpPr>
          <p:cNvPr id="18" name="TextBox 17"/>
          <p:cNvSpPr txBox="1"/>
          <p:nvPr/>
        </p:nvSpPr>
        <p:spPr>
          <a:xfrm>
            <a:off x="4034591" y="5654844"/>
            <a:ext cx="2585451" cy="369332"/>
          </a:xfrm>
          <a:prstGeom prst="rect">
            <a:avLst/>
          </a:prstGeom>
          <a:noFill/>
        </p:spPr>
        <p:txBody>
          <a:bodyPr wrap="none" rtlCol="0">
            <a:spAutoFit/>
          </a:bodyPr>
          <a:lstStyle/>
          <a:p>
            <a:r>
              <a:rPr lang="en-US" dirty="0"/>
              <a:t>22 of 35 patients survived</a:t>
            </a:r>
          </a:p>
        </p:txBody>
      </p:sp>
      <p:sp>
        <p:nvSpPr>
          <p:cNvPr id="19" name="TextBox 18"/>
          <p:cNvSpPr txBox="1"/>
          <p:nvPr/>
        </p:nvSpPr>
        <p:spPr>
          <a:xfrm>
            <a:off x="7872782" y="5654844"/>
            <a:ext cx="3686843" cy="369332"/>
          </a:xfrm>
          <a:prstGeom prst="rect">
            <a:avLst/>
          </a:prstGeom>
          <a:noFill/>
        </p:spPr>
        <p:txBody>
          <a:bodyPr wrap="none" rtlCol="0">
            <a:spAutoFit/>
          </a:bodyPr>
          <a:lstStyle/>
          <a:p>
            <a:r>
              <a:rPr lang="en-US" dirty="0"/>
              <a:t>13 of 35 patients could not be revived</a:t>
            </a:r>
          </a:p>
        </p:txBody>
      </p:sp>
    </p:spTree>
    <p:extLst>
      <p:ext uri="{BB962C8B-B14F-4D97-AF65-F5344CB8AC3E}">
        <p14:creationId xmlns:p14="http://schemas.microsoft.com/office/powerpoint/2010/main" val="1057426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split: response to defibrillation</a:t>
            </a:r>
          </a:p>
        </p:txBody>
      </p:sp>
      <p:pic>
        <p:nvPicPr>
          <p:cNvPr id="3" name="Picture 2" descr="Screen Shot 2015-11-03 at 8.55.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3214" y="947770"/>
            <a:ext cx="1765300" cy="4102100"/>
          </a:xfrm>
          <a:prstGeom prst="rect">
            <a:avLst/>
          </a:prstGeom>
        </p:spPr>
      </p:pic>
      <p:pic>
        <p:nvPicPr>
          <p:cNvPr id="20" name="Picture 19" descr="Screen Shot 2015-11-03 at 8.48.08 PM.png"/>
          <p:cNvPicPr>
            <a:picLocks noChangeAspect="1"/>
          </p:cNvPicPr>
          <p:nvPr/>
        </p:nvPicPr>
        <p:blipFill rotWithShape="1">
          <a:blip r:embed="rId4">
            <a:extLst>
              <a:ext uri="{28A0092B-C50C-407E-A947-70E740481C1C}">
                <a14:useLocalDpi xmlns:a14="http://schemas.microsoft.com/office/drawing/2010/main" val="0"/>
              </a:ext>
            </a:extLst>
          </a:blip>
          <a:srcRect r="90505" b="51420"/>
          <a:stretch/>
        </p:blipFill>
        <p:spPr>
          <a:xfrm>
            <a:off x="3569370" y="5422234"/>
            <a:ext cx="449346" cy="685800"/>
          </a:xfrm>
          <a:prstGeom prst="rect">
            <a:avLst/>
          </a:prstGeom>
        </p:spPr>
      </p:pic>
      <p:pic>
        <p:nvPicPr>
          <p:cNvPr id="21" name="Picture 20" descr="Screen Shot 2015-11-03 at 8.48.08 PM.png"/>
          <p:cNvPicPr>
            <a:picLocks noChangeAspect="1"/>
          </p:cNvPicPr>
          <p:nvPr/>
        </p:nvPicPr>
        <p:blipFill rotWithShape="1">
          <a:blip r:embed="rId4">
            <a:extLst>
              <a:ext uri="{28A0092B-C50C-407E-A947-70E740481C1C}">
                <a14:useLocalDpi xmlns:a14="http://schemas.microsoft.com/office/drawing/2010/main" val="0"/>
              </a:ext>
            </a:extLst>
          </a:blip>
          <a:srcRect t="49149" r="89499" b="-1125"/>
          <a:stretch/>
        </p:blipFill>
        <p:spPr>
          <a:xfrm>
            <a:off x="7379370" y="5390150"/>
            <a:ext cx="496970" cy="733759"/>
          </a:xfrm>
          <a:prstGeom prst="rect">
            <a:avLst/>
          </a:prstGeom>
        </p:spPr>
      </p:pic>
      <p:sp>
        <p:nvSpPr>
          <p:cNvPr id="18" name="TextBox 17"/>
          <p:cNvSpPr txBox="1"/>
          <p:nvPr/>
        </p:nvSpPr>
        <p:spPr>
          <a:xfrm>
            <a:off x="4034591" y="5574634"/>
            <a:ext cx="2585451" cy="369332"/>
          </a:xfrm>
          <a:prstGeom prst="rect">
            <a:avLst/>
          </a:prstGeom>
          <a:noFill/>
        </p:spPr>
        <p:txBody>
          <a:bodyPr wrap="none" rtlCol="0">
            <a:spAutoFit/>
          </a:bodyPr>
          <a:lstStyle/>
          <a:p>
            <a:r>
              <a:rPr lang="en-US" dirty="0"/>
              <a:t>22 of 35 patients survived</a:t>
            </a:r>
          </a:p>
        </p:txBody>
      </p:sp>
      <p:sp>
        <p:nvSpPr>
          <p:cNvPr id="19" name="TextBox 18"/>
          <p:cNvSpPr txBox="1"/>
          <p:nvPr/>
        </p:nvSpPr>
        <p:spPr>
          <a:xfrm>
            <a:off x="7872782" y="5574634"/>
            <a:ext cx="3686843" cy="369332"/>
          </a:xfrm>
          <a:prstGeom prst="rect">
            <a:avLst/>
          </a:prstGeom>
          <a:noFill/>
        </p:spPr>
        <p:txBody>
          <a:bodyPr wrap="none" rtlCol="0">
            <a:spAutoFit/>
          </a:bodyPr>
          <a:lstStyle/>
          <a:p>
            <a:r>
              <a:rPr lang="en-US" dirty="0"/>
              <a:t>13 of 35 patients could not be revived</a:t>
            </a:r>
          </a:p>
        </p:txBody>
      </p:sp>
      <p:pic>
        <p:nvPicPr>
          <p:cNvPr id="7" name="Picture 6"/>
          <p:cNvPicPr>
            <a:picLocks noChangeAspect="1"/>
          </p:cNvPicPr>
          <p:nvPr/>
        </p:nvPicPr>
        <p:blipFill>
          <a:blip r:embed="rId5"/>
          <a:stretch>
            <a:fillRect/>
          </a:stretch>
        </p:blipFill>
        <p:spPr>
          <a:xfrm>
            <a:off x="8377990" y="1383635"/>
            <a:ext cx="2463800" cy="3500399"/>
          </a:xfrm>
          <a:prstGeom prst="rect">
            <a:avLst/>
          </a:prstGeom>
        </p:spPr>
      </p:pic>
    </p:spTree>
    <p:extLst>
      <p:ext uri="{BB962C8B-B14F-4D97-AF65-F5344CB8AC3E}">
        <p14:creationId xmlns:p14="http://schemas.microsoft.com/office/powerpoint/2010/main" val="943459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split: response to defibrillation</a:t>
            </a:r>
          </a:p>
        </p:txBody>
      </p:sp>
      <p:pic>
        <p:nvPicPr>
          <p:cNvPr id="3" name="Picture 2" descr="Screen Shot 2015-11-03 at 8.55.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3214" y="947770"/>
            <a:ext cx="1765300" cy="4102100"/>
          </a:xfrm>
          <a:prstGeom prst="rect">
            <a:avLst/>
          </a:prstGeom>
        </p:spPr>
      </p:pic>
      <p:pic>
        <p:nvPicPr>
          <p:cNvPr id="20" name="Picture 19" descr="Screen Shot 2015-11-03 at 8.48.08 PM.png"/>
          <p:cNvPicPr>
            <a:picLocks noChangeAspect="1"/>
          </p:cNvPicPr>
          <p:nvPr/>
        </p:nvPicPr>
        <p:blipFill rotWithShape="1">
          <a:blip r:embed="rId4">
            <a:extLst>
              <a:ext uri="{28A0092B-C50C-407E-A947-70E740481C1C}">
                <a14:useLocalDpi xmlns:a14="http://schemas.microsoft.com/office/drawing/2010/main" val="0"/>
              </a:ext>
            </a:extLst>
          </a:blip>
          <a:srcRect r="90505" b="51420"/>
          <a:stretch/>
        </p:blipFill>
        <p:spPr>
          <a:xfrm>
            <a:off x="3569370" y="5422234"/>
            <a:ext cx="449346" cy="685800"/>
          </a:xfrm>
          <a:prstGeom prst="rect">
            <a:avLst/>
          </a:prstGeom>
        </p:spPr>
      </p:pic>
      <p:pic>
        <p:nvPicPr>
          <p:cNvPr id="21" name="Picture 20" descr="Screen Shot 2015-11-03 at 8.48.08 PM.png"/>
          <p:cNvPicPr>
            <a:picLocks noChangeAspect="1"/>
          </p:cNvPicPr>
          <p:nvPr/>
        </p:nvPicPr>
        <p:blipFill rotWithShape="1">
          <a:blip r:embed="rId4">
            <a:extLst>
              <a:ext uri="{28A0092B-C50C-407E-A947-70E740481C1C}">
                <a14:useLocalDpi xmlns:a14="http://schemas.microsoft.com/office/drawing/2010/main" val="0"/>
              </a:ext>
            </a:extLst>
          </a:blip>
          <a:srcRect t="49149" r="89499" b="-1125"/>
          <a:stretch/>
        </p:blipFill>
        <p:spPr>
          <a:xfrm>
            <a:off x="7379370" y="5390150"/>
            <a:ext cx="496970" cy="733759"/>
          </a:xfrm>
          <a:prstGeom prst="rect">
            <a:avLst/>
          </a:prstGeom>
        </p:spPr>
      </p:pic>
      <p:sp>
        <p:nvSpPr>
          <p:cNvPr id="22" name="TextBox 21"/>
          <p:cNvSpPr txBox="1"/>
          <p:nvPr/>
        </p:nvSpPr>
        <p:spPr>
          <a:xfrm>
            <a:off x="4034590" y="5574634"/>
            <a:ext cx="2598788" cy="369332"/>
          </a:xfrm>
          <a:prstGeom prst="rect">
            <a:avLst/>
          </a:prstGeom>
          <a:noFill/>
        </p:spPr>
        <p:txBody>
          <a:bodyPr wrap="none" rtlCol="0">
            <a:spAutoFit/>
          </a:bodyPr>
          <a:lstStyle/>
          <a:p>
            <a:r>
              <a:rPr lang="en-US" dirty="0"/>
              <a:t>20 of 25 patients survived</a:t>
            </a:r>
          </a:p>
        </p:txBody>
      </p:sp>
      <p:sp>
        <p:nvSpPr>
          <p:cNvPr id="23" name="TextBox 22"/>
          <p:cNvSpPr txBox="1"/>
          <p:nvPr/>
        </p:nvSpPr>
        <p:spPr>
          <a:xfrm>
            <a:off x="7872781" y="5574634"/>
            <a:ext cx="3602396" cy="369332"/>
          </a:xfrm>
          <a:prstGeom prst="rect">
            <a:avLst/>
          </a:prstGeom>
          <a:noFill/>
        </p:spPr>
        <p:txBody>
          <a:bodyPr wrap="none" rtlCol="0">
            <a:spAutoFit/>
          </a:bodyPr>
          <a:lstStyle/>
          <a:p>
            <a:r>
              <a:rPr lang="en-US" dirty="0"/>
              <a:t>5 of 25 patients could not be revived</a:t>
            </a:r>
          </a:p>
        </p:txBody>
      </p:sp>
      <p:sp>
        <p:nvSpPr>
          <p:cNvPr id="24" name="TextBox 23"/>
          <p:cNvSpPr txBox="1"/>
          <p:nvPr/>
        </p:nvSpPr>
        <p:spPr>
          <a:xfrm>
            <a:off x="8530390" y="4549544"/>
            <a:ext cx="2666114" cy="923330"/>
          </a:xfrm>
          <a:prstGeom prst="rect">
            <a:avLst/>
          </a:prstGeom>
          <a:noFill/>
        </p:spPr>
        <p:txBody>
          <a:bodyPr wrap="none" rtlCol="0">
            <a:spAutoFit/>
          </a:bodyPr>
          <a:lstStyle/>
          <a:p>
            <a:r>
              <a:rPr lang="en-US" sz="5400" b="1" dirty="0"/>
              <a:t>Improve</a:t>
            </a:r>
          </a:p>
        </p:txBody>
      </p:sp>
      <p:sp>
        <p:nvSpPr>
          <p:cNvPr id="26" name="Bent Arrow 25"/>
          <p:cNvSpPr/>
          <p:nvPr/>
        </p:nvSpPr>
        <p:spPr>
          <a:xfrm rot="16200000">
            <a:off x="7387391" y="4126834"/>
            <a:ext cx="1142999" cy="990600"/>
          </a:xfrm>
          <a:prstGeom prst="bentArrow">
            <a:avLst>
              <a:gd name="adj1" fmla="val 10930"/>
              <a:gd name="adj2" fmla="val 19542"/>
              <a:gd name="adj3" fmla="val 36930"/>
              <a:gd name="adj4" fmla="val 4375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6" name="Picture 5" descr="Screen Shot 2015-11-03 at 9.39.1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1590" y="1042766"/>
            <a:ext cx="1803400" cy="2870200"/>
          </a:xfrm>
          <a:prstGeom prst="rect">
            <a:avLst/>
          </a:prstGeom>
        </p:spPr>
      </p:pic>
      <p:pic>
        <p:nvPicPr>
          <p:cNvPr id="7" name="Picture 6" descr="Screen Shot 2015-11-03 at 9.40.3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27489" y="1015334"/>
            <a:ext cx="698500" cy="2959100"/>
          </a:xfrm>
          <a:prstGeom prst="rect">
            <a:avLst/>
          </a:prstGeom>
        </p:spPr>
      </p:pic>
      <p:sp>
        <p:nvSpPr>
          <p:cNvPr id="12" name="Rectangle 11"/>
          <p:cNvSpPr/>
          <p:nvPr/>
        </p:nvSpPr>
        <p:spPr>
          <a:xfrm rot="10800000" flipH="1">
            <a:off x="10587790" y="1078834"/>
            <a:ext cx="990600" cy="3048000"/>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rot="10800000" flipH="1">
            <a:off x="3729790" y="926434"/>
            <a:ext cx="1828800" cy="4114800"/>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813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split: response to defibrillation</a:t>
            </a:r>
          </a:p>
        </p:txBody>
      </p:sp>
      <p:pic>
        <p:nvPicPr>
          <p:cNvPr id="3" name="Picture 2" descr="Screen Shot 2015-11-03 at 8.55.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3214" y="947770"/>
            <a:ext cx="1765300" cy="4102100"/>
          </a:xfrm>
          <a:prstGeom prst="rect">
            <a:avLst/>
          </a:prstGeom>
        </p:spPr>
      </p:pic>
      <p:pic>
        <p:nvPicPr>
          <p:cNvPr id="20" name="Picture 19" descr="Screen Shot 2015-11-03 at 8.48.08 PM.png"/>
          <p:cNvPicPr>
            <a:picLocks noChangeAspect="1"/>
          </p:cNvPicPr>
          <p:nvPr/>
        </p:nvPicPr>
        <p:blipFill rotWithShape="1">
          <a:blip r:embed="rId4">
            <a:extLst>
              <a:ext uri="{28A0092B-C50C-407E-A947-70E740481C1C}">
                <a14:useLocalDpi xmlns:a14="http://schemas.microsoft.com/office/drawing/2010/main" val="0"/>
              </a:ext>
            </a:extLst>
          </a:blip>
          <a:srcRect r="90505" b="51420"/>
          <a:stretch/>
        </p:blipFill>
        <p:spPr>
          <a:xfrm>
            <a:off x="3569370" y="5422234"/>
            <a:ext cx="449346" cy="685800"/>
          </a:xfrm>
          <a:prstGeom prst="rect">
            <a:avLst/>
          </a:prstGeom>
        </p:spPr>
      </p:pic>
      <p:pic>
        <p:nvPicPr>
          <p:cNvPr id="21" name="Picture 20" descr="Screen Shot 2015-11-03 at 8.48.08 PM.png"/>
          <p:cNvPicPr>
            <a:picLocks noChangeAspect="1"/>
          </p:cNvPicPr>
          <p:nvPr/>
        </p:nvPicPr>
        <p:blipFill rotWithShape="1">
          <a:blip r:embed="rId4">
            <a:extLst>
              <a:ext uri="{28A0092B-C50C-407E-A947-70E740481C1C}">
                <a14:useLocalDpi xmlns:a14="http://schemas.microsoft.com/office/drawing/2010/main" val="0"/>
              </a:ext>
            </a:extLst>
          </a:blip>
          <a:srcRect t="49149" r="89499" b="-1125"/>
          <a:stretch/>
        </p:blipFill>
        <p:spPr>
          <a:xfrm>
            <a:off x="7379370" y="5390150"/>
            <a:ext cx="496970" cy="733759"/>
          </a:xfrm>
          <a:prstGeom prst="rect">
            <a:avLst/>
          </a:prstGeom>
        </p:spPr>
      </p:pic>
      <p:sp>
        <p:nvSpPr>
          <p:cNvPr id="22" name="TextBox 21"/>
          <p:cNvSpPr txBox="1"/>
          <p:nvPr/>
        </p:nvSpPr>
        <p:spPr>
          <a:xfrm>
            <a:off x="4034590" y="5574634"/>
            <a:ext cx="2598788" cy="369332"/>
          </a:xfrm>
          <a:prstGeom prst="rect">
            <a:avLst/>
          </a:prstGeom>
          <a:noFill/>
        </p:spPr>
        <p:txBody>
          <a:bodyPr wrap="none" rtlCol="0">
            <a:spAutoFit/>
          </a:bodyPr>
          <a:lstStyle/>
          <a:p>
            <a:r>
              <a:rPr lang="en-US" dirty="0"/>
              <a:t>20 of 25 patients survived</a:t>
            </a:r>
          </a:p>
        </p:txBody>
      </p:sp>
      <p:sp>
        <p:nvSpPr>
          <p:cNvPr id="23" name="TextBox 22"/>
          <p:cNvSpPr txBox="1"/>
          <p:nvPr/>
        </p:nvSpPr>
        <p:spPr>
          <a:xfrm>
            <a:off x="7872781" y="5574634"/>
            <a:ext cx="3602396" cy="369332"/>
          </a:xfrm>
          <a:prstGeom prst="rect">
            <a:avLst/>
          </a:prstGeom>
          <a:noFill/>
        </p:spPr>
        <p:txBody>
          <a:bodyPr wrap="none" rtlCol="0">
            <a:spAutoFit/>
          </a:bodyPr>
          <a:lstStyle/>
          <a:p>
            <a:r>
              <a:rPr lang="en-US" dirty="0"/>
              <a:t>5 of 25 patients could not be revived</a:t>
            </a:r>
          </a:p>
        </p:txBody>
      </p:sp>
      <p:pic>
        <p:nvPicPr>
          <p:cNvPr id="6" name="Picture 5" descr="Screen Shot 2015-11-03 at 9.39.1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1590" y="1042766"/>
            <a:ext cx="1803400" cy="2870200"/>
          </a:xfrm>
          <a:prstGeom prst="rect">
            <a:avLst/>
          </a:prstGeom>
        </p:spPr>
      </p:pic>
      <p:pic>
        <p:nvPicPr>
          <p:cNvPr id="7" name="Picture 6" descr="Screen Shot 2015-11-03 at 9.40.3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27489" y="1015334"/>
            <a:ext cx="698500" cy="2959100"/>
          </a:xfrm>
          <a:prstGeom prst="rect">
            <a:avLst/>
          </a:prstGeom>
        </p:spPr>
      </p:pic>
      <p:sp>
        <p:nvSpPr>
          <p:cNvPr id="12" name="Rectangle 11"/>
          <p:cNvSpPr/>
          <p:nvPr/>
        </p:nvSpPr>
        <p:spPr>
          <a:xfrm rot="10800000" flipH="1">
            <a:off x="10587790" y="1078834"/>
            <a:ext cx="990600" cy="3048000"/>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rot="10800000" flipH="1">
            <a:off x="3729790" y="926434"/>
            <a:ext cx="1828800" cy="4114800"/>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Bent Arrow 3">
            <a:extLst>
              <a:ext uri="{FF2B5EF4-FFF2-40B4-BE49-F238E27FC236}">
                <a16:creationId xmlns:a16="http://schemas.microsoft.com/office/drawing/2014/main" id="{81EC137C-0207-5B9C-D6B2-8AAF67E79128}"/>
              </a:ext>
            </a:extLst>
          </p:cNvPr>
          <p:cNvSpPr/>
          <p:nvPr/>
        </p:nvSpPr>
        <p:spPr>
          <a:xfrm rot="5400000" flipH="1">
            <a:off x="10156391" y="4063413"/>
            <a:ext cx="1142999" cy="990600"/>
          </a:xfrm>
          <a:prstGeom prst="bentArrow">
            <a:avLst>
              <a:gd name="adj1" fmla="val 10930"/>
              <a:gd name="adj2" fmla="val 19542"/>
              <a:gd name="adj3" fmla="val 36930"/>
              <a:gd name="adj4" fmla="val 4375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E1D14954-8DC3-B748-4ECF-24AB3F07E7F8}"/>
              </a:ext>
            </a:extLst>
          </p:cNvPr>
          <p:cNvSpPr txBox="1"/>
          <p:nvPr/>
        </p:nvSpPr>
        <p:spPr>
          <a:xfrm>
            <a:off x="5595165" y="4486123"/>
            <a:ext cx="4212948" cy="923330"/>
          </a:xfrm>
          <a:prstGeom prst="rect">
            <a:avLst/>
          </a:prstGeom>
          <a:noFill/>
        </p:spPr>
        <p:txBody>
          <a:bodyPr wrap="none" rtlCol="0">
            <a:spAutoFit/>
          </a:bodyPr>
          <a:lstStyle/>
          <a:p>
            <a:r>
              <a:rPr lang="en-US" sz="5400" b="1" dirty="0"/>
              <a:t>Same / Worse</a:t>
            </a:r>
          </a:p>
        </p:txBody>
      </p:sp>
    </p:spTree>
    <p:extLst>
      <p:ext uri="{BB962C8B-B14F-4D97-AF65-F5344CB8AC3E}">
        <p14:creationId xmlns:p14="http://schemas.microsoft.com/office/powerpoint/2010/main" val="2545414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 view</a:t>
            </a:r>
          </a:p>
        </p:txBody>
      </p:sp>
      <p:pic>
        <p:nvPicPr>
          <p:cNvPr id="5" name="Content Placeholder 3" descr="Screen Shot 2015-11-03 at 8.46.06 PM.png"/>
          <p:cNvPicPr>
            <a:picLocks noChangeAspect="1"/>
          </p:cNvPicPr>
          <p:nvPr/>
        </p:nvPicPr>
        <p:blipFill>
          <a:blip r:embed="rId3">
            <a:extLst>
              <a:ext uri="{28A0092B-C50C-407E-A947-70E740481C1C}">
                <a14:useLocalDpi xmlns:a14="http://schemas.microsoft.com/office/drawing/2010/main" val="0"/>
              </a:ext>
            </a:extLst>
          </a:blip>
          <a:srcRect t="-9534" b="-9534"/>
          <a:stretch>
            <a:fillRect/>
          </a:stretch>
        </p:blipFill>
        <p:spPr>
          <a:xfrm>
            <a:off x="6365580" y="232613"/>
            <a:ext cx="2390281" cy="1416463"/>
          </a:xfrm>
          <a:prstGeom prst="rect">
            <a:avLst/>
          </a:prstGeom>
        </p:spPr>
      </p:pic>
      <p:grpSp>
        <p:nvGrpSpPr>
          <p:cNvPr id="4" name="Group 3"/>
          <p:cNvGrpSpPr/>
          <p:nvPr/>
        </p:nvGrpSpPr>
        <p:grpSpPr>
          <a:xfrm>
            <a:off x="7617820" y="1909014"/>
            <a:ext cx="3262734" cy="1951461"/>
            <a:chOff x="4890666" y="2133601"/>
            <a:chExt cx="3262734" cy="1951461"/>
          </a:xfrm>
        </p:grpSpPr>
        <p:grpSp>
          <p:nvGrpSpPr>
            <p:cNvPr id="12" name="Group 11"/>
            <p:cNvGrpSpPr>
              <a:grpSpLocks noChangeAspect="1"/>
            </p:cNvGrpSpPr>
            <p:nvPr/>
          </p:nvGrpSpPr>
          <p:grpSpPr>
            <a:xfrm>
              <a:off x="6243832" y="2797566"/>
              <a:ext cx="1909568" cy="1287496"/>
              <a:chOff x="2133600" y="990600"/>
              <a:chExt cx="6567805" cy="4428236"/>
            </a:xfrm>
          </p:grpSpPr>
          <p:pic>
            <p:nvPicPr>
              <p:cNvPr id="9"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9534" b="15504"/>
              <a:stretch/>
            </p:blipFill>
            <p:spPr>
              <a:xfrm>
                <a:off x="2133600" y="990600"/>
                <a:ext cx="6559550" cy="3851275"/>
              </a:xfrm>
              <a:prstGeom prst="rect">
                <a:avLst/>
              </a:prstGeom>
            </p:spPr>
          </p:pic>
          <p:pic>
            <p:nvPicPr>
              <p:cNvPr id="10"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69922" b="15504"/>
              <a:stretch/>
            </p:blipFill>
            <p:spPr>
              <a:xfrm>
                <a:off x="2133600" y="4821936"/>
                <a:ext cx="6559550" cy="596900"/>
              </a:xfrm>
              <a:prstGeom prst="rect">
                <a:avLst/>
              </a:prstGeom>
            </p:spPr>
          </p:pic>
          <p:pic>
            <p:nvPicPr>
              <p:cNvPr id="11" name="Picture 10" descr="Screen Shot 2015-11-03 at 8.55.49 PM.png"/>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6087" r="57734" b="368"/>
              <a:stretch/>
            </p:blipFill>
            <p:spPr>
              <a:xfrm>
                <a:off x="7955280" y="4846320"/>
                <a:ext cx="746125" cy="555626"/>
              </a:xfrm>
              <a:prstGeom prst="rect">
                <a:avLst/>
              </a:prstGeom>
            </p:spPr>
          </p:pic>
        </p:grpSp>
        <p:cxnSp>
          <p:nvCxnSpPr>
            <p:cNvPr id="16" name="Elbow Connector 15"/>
            <p:cNvCxnSpPr/>
            <p:nvPr/>
          </p:nvCxnSpPr>
          <p:spPr>
            <a:xfrm rot="16200000" flipH="1">
              <a:off x="5769537" y="1254730"/>
              <a:ext cx="708231" cy="2465973"/>
            </a:xfrm>
            <a:prstGeom prst="bentConnector3">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105400" y="2198065"/>
              <a:ext cx="1917063" cy="307777"/>
            </a:xfrm>
            <a:prstGeom prst="rect">
              <a:avLst/>
            </a:prstGeom>
            <a:noFill/>
          </p:spPr>
          <p:txBody>
            <a:bodyPr wrap="none" rtlCol="0">
              <a:spAutoFit/>
            </a:bodyPr>
            <a:lstStyle/>
            <a:p>
              <a:r>
                <a:rPr lang="en-US" sz="1400" b="1" dirty="0">
                  <a:solidFill>
                    <a:srgbClr val="9C050A"/>
                  </a:solidFill>
                </a:rPr>
                <a:t>EMD / </a:t>
              </a:r>
              <a:r>
                <a:rPr lang="en-US" sz="1400" b="1" dirty="0" err="1">
                  <a:solidFill>
                    <a:srgbClr val="9C050A"/>
                  </a:solidFill>
                </a:rPr>
                <a:t>Asystole</a:t>
              </a:r>
              <a:r>
                <a:rPr lang="en-US" sz="1400" b="1" dirty="0">
                  <a:solidFill>
                    <a:srgbClr val="9C050A"/>
                  </a:solidFill>
                </a:rPr>
                <a:t> / Other</a:t>
              </a:r>
            </a:p>
          </p:txBody>
        </p:sp>
      </p:grpSp>
      <p:grpSp>
        <p:nvGrpSpPr>
          <p:cNvPr id="3" name="Group 2"/>
          <p:cNvGrpSpPr/>
          <p:nvPr/>
        </p:nvGrpSpPr>
        <p:grpSpPr>
          <a:xfrm>
            <a:off x="4079217" y="1909014"/>
            <a:ext cx="3424402" cy="4571998"/>
            <a:chOff x="1352063" y="2133602"/>
            <a:chExt cx="3424402" cy="4571998"/>
          </a:xfrm>
        </p:grpSpPr>
        <p:pic>
          <p:nvPicPr>
            <p:cNvPr id="6" name="Picture 5" descr="Screen Shot 2015-11-03 at 8.55.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3496" y="2889921"/>
              <a:ext cx="512583" cy="1191108"/>
            </a:xfrm>
            <a:prstGeom prst="rect">
              <a:avLst/>
            </a:prstGeom>
          </p:spPr>
        </p:pic>
        <p:cxnSp>
          <p:nvCxnSpPr>
            <p:cNvPr id="14" name="Elbow Connector 13"/>
            <p:cNvCxnSpPr/>
            <p:nvPr/>
          </p:nvCxnSpPr>
          <p:spPr>
            <a:xfrm rot="5400000">
              <a:off x="3189363" y="1254731"/>
              <a:ext cx="708231" cy="2465973"/>
            </a:xfrm>
            <a:prstGeom prst="bentConnector3">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474057" y="2206823"/>
              <a:ext cx="722249" cy="307777"/>
            </a:xfrm>
            <a:prstGeom prst="rect">
              <a:avLst/>
            </a:prstGeom>
            <a:noFill/>
          </p:spPr>
          <p:txBody>
            <a:bodyPr wrap="none" rtlCol="0">
              <a:spAutoFit/>
            </a:bodyPr>
            <a:lstStyle/>
            <a:p>
              <a:r>
                <a:rPr lang="en-US" sz="1400" b="1" dirty="0">
                  <a:solidFill>
                    <a:srgbClr val="9C050A"/>
                  </a:solidFill>
                </a:rPr>
                <a:t>VT / VF</a:t>
              </a:r>
            </a:p>
          </p:txBody>
        </p:sp>
        <p:pic>
          <p:nvPicPr>
            <p:cNvPr id="17" name="Picture 16" descr="Screen Shot 2015-11-03 at 9.39.1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2063" y="5984658"/>
              <a:ext cx="452982" cy="720942"/>
            </a:xfrm>
            <a:prstGeom prst="rect">
              <a:avLst/>
            </a:prstGeom>
          </p:spPr>
        </p:pic>
        <p:pic>
          <p:nvPicPr>
            <p:cNvPr id="19" name="Picture 18" descr="Screen Shot 2015-11-03 at 9.40.3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24245" y="5959344"/>
              <a:ext cx="176155" cy="746256"/>
            </a:xfrm>
            <a:prstGeom prst="rect">
              <a:avLst/>
            </a:prstGeom>
          </p:spPr>
        </p:pic>
        <p:cxnSp>
          <p:nvCxnSpPr>
            <p:cNvPr id="26" name="Elbow Connector 25"/>
            <p:cNvCxnSpPr/>
            <p:nvPr/>
          </p:nvCxnSpPr>
          <p:spPr>
            <a:xfrm rot="5400000">
              <a:off x="1675490" y="5309046"/>
              <a:ext cx="485601" cy="687909"/>
            </a:xfrm>
            <a:prstGeom prst="bentConnector3">
              <a:avLst>
                <a:gd name="adj1" fmla="val 50000"/>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820333" y="5334000"/>
              <a:ext cx="289512" cy="307777"/>
            </a:xfrm>
            <a:prstGeom prst="rect">
              <a:avLst/>
            </a:prstGeom>
            <a:noFill/>
          </p:spPr>
          <p:txBody>
            <a:bodyPr wrap="none" rtlCol="0">
              <a:spAutoFit/>
            </a:bodyPr>
            <a:lstStyle/>
            <a:p>
              <a:r>
                <a:rPr lang="en-US" sz="1400" b="1" dirty="0">
                  <a:solidFill>
                    <a:srgbClr val="9C050A"/>
                  </a:solidFill>
                </a:rPr>
                <a:t>+</a:t>
              </a:r>
            </a:p>
          </p:txBody>
        </p:sp>
        <p:sp>
          <p:nvSpPr>
            <p:cNvPr id="29" name="TextBox 28"/>
            <p:cNvSpPr txBox="1"/>
            <p:nvPr/>
          </p:nvSpPr>
          <p:spPr>
            <a:xfrm>
              <a:off x="2567045" y="5322264"/>
              <a:ext cx="248786" cy="307777"/>
            </a:xfrm>
            <a:prstGeom prst="rect">
              <a:avLst/>
            </a:prstGeom>
            <a:noFill/>
          </p:spPr>
          <p:txBody>
            <a:bodyPr wrap="none" rtlCol="0">
              <a:spAutoFit/>
            </a:bodyPr>
            <a:lstStyle/>
            <a:p>
              <a:r>
                <a:rPr lang="en-US" sz="1400" b="1" dirty="0">
                  <a:solidFill>
                    <a:srgbClr val="9C050A"/>
                  </a:solidFill>
                </a:rPr>
                <a:t>-</a:t>
              </a:r>
            </a:p>
          </p:txBody>
        </p:sp>
        <p:cxnSp>
          <p:nvCxnSpPr>
            <p:cNvPr id="30" name="Elbow Connector 29"/>
            <p:cNvCxnSpPr/>
            <p:nvPr/>
          </p:nvCxnSpPr>
          <p:spPr>
            <a:xfrm rot="16200000" flipH="1">
              <a:off x="2513689" y="5309046"/>
              <a:ext cx="485601" cy="687909"/>
            </a:xfrm>
            <a:prstGeom prst="bentConnector3">
              <a:avLst>
                <a:gd name="adj1" fmla="val 50000"/>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a:blip r:embed="rId7"/>
            <a:stretch>
              <a:fillRect/>
            </a:stretch>
          </p:blipFill>
          <p:spPr>
            <a:xfrm>
              <a:off x="1905000" y="4191000"/>
              <a:ext cx="854770" cy="1214399"/>
            </a:xfrm>
            <a:prstGeom prst="rect">
              <a:avLst/>
            </a:prstGeom>
          </p:spPr>
        </p:pic>
      </p:grpSp>
      <p:pic>
        <p:nvPicPr>
          <p:cNvPr id="18" name="Picture 17"/>
          <p:cNvPicPr>
            <a:picLocks noChangeAspect="1"/>
          </p:cNvPicPr>
          <p:nvPr/>
        </p:nvPicPr>
        <p:blipFill>
          <a:blip r:embed="rId8">
            <a:clrChange>
              <a:clrFrom>
                <a:srgbClr val="FFFFFF"/>
              </a:clrFrom>
              <a:clrTo>
                <a:srgbClr val="FFFFFF">
                  <a:alpha val="0"/>
                </a:srgbClr>
              </a:clrTo>
            </a:clrChange>
          </a:blip>
          <a:stretch>
            <a:fillRect/>
          </a:stretch>
        </p:blipFill>
        <p:spPr>
          <a:xfrm>
            <a:off x="6813992" y="1375612"/>
            <a:ext cx="1475763" cy="833254"/>
          </a:xfrm>
          <a:prstGeom prst="rect">
            <a:avLst/>
          </a:prstGeom>
        </p:spPr>
      </p:pic>
    </p:spTree>
    <p:extLst>
      <p:ext uri="{BB962C8B-B14F-4D97-AF65-F5344CB8AC3E}">
        <p14:creationId xmlns:p14="http://schemas.microsoft.com/office/powerpoint/2010/main" val="288176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endCondLst>
                                    <p:cond evt="onNext" delay="0">
                                      <p:tgtEl>
                                        <p:sldTgt/>
                                      </p:tgtEl>
                                    </p:cond>
                                  </p:endCondLst>
                                  <p:childTnLst>
                                    <p:set>
                                      <p:cBhvr rctx="PPT">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rctx="PPT">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 view</a:t>
            </a:r>
          </a:p>
        </p:txBody>
      </p:sp>
      <p:pic>
        <p:nvPicPr>
          <p:cNvPr id="5" name="Content Placeholder 3" descr="Screen Shot 2015-11-03 at 8.46.06 PM.png"/>
          <p:cNvPicPr>
            <a:picLocks noChangeAspect="1"/>
          </p:cNvPicPr>
          <p:nvPr/>
        </p:nvPicPr>
        <p:blipFill>
          <a:blip r:embed="rId3">
            <a:extLst>
              <a:ext uri="{28A0092B-C50C-407E-A947-70E740481C1C}">
                <a14:useLocalDpi xmlns:a14="http://schemas.microsoft.com/office/drawing/2010/main" val="0"/>
              </a:ext>
            </a:extLst>
          </a:blip>
          <a:srcRect t="-9534" b="-9534"/>
          <a:stretch>
            <a:fillRect/>
          </a:stretch>
        </p:blipFill>
        <p:spPr>
          <a:xfrm>
            <a:off x="6365580" y="232613"/>
            <a:ext cx="2390281" cy="1416463"/>
          </a:xfrm>
          <a:prstGeom prst="rect">
            <a:avLst/>
          </a:prstGeom>
        </p:spPr>
      </p:pic>
      <p:grpSp>
        <p:nvGrpSpPr>
          <p:cNvPr id="4" name="Group 3"/>
          <p:cNvGrpSpPr/>
          <p:nvPr/>
        </p:nvGrpSpPr>
        <p:grpSpPr>
          <a:xfrm>
            <a:off x="7617820" y="1909014"/>
            <a:ext cx="3262734" cy="1951461"/>
            <a:chOff x="4890666" y="2133601"/>
            <a:chExt cx="3262734" cy="1951461"/>
          </a:xfrm>
        </p:grpSpPr>
        <p:grpSp>
          <p:nvGrpSpPr>
            <p:cNvPr id="12" name="Group 11"/>
            <p:cNvGrpSpPr>
              <a:grpSpLocks noChangeAspect="1"/>
            </p:cNvGrpSpPr>
            <p:nvPr/>
          </p:nvGrpSpPr>
          <p:grpSpPr>
            <a:xfrm>
              <a:off x="6243832" y="2797566"/>
              <a:ext cx="1909568" cy="1287496"/>
              <a:chOff x="2133600" y="990600"/>
              <a:chExt cx="6567805" cy="4428236"/>
            </a:xfrm>
          </p:grpSpPr>
          <p:pic>
            <p:nvPicPr>
              <p:cNvPr id="9"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9534" b="15504"/>
              <a:stretch/>
            </p:blipFill>
            <p:spPr>
              <a:xfrm>
                <a:off x="2133600" y="990600"/>
                <a:ext cx="6559550" cy="3851275"/>
              </a:xfrm>
              <a:prstGeom prst="rect">
                <a:avLst/>
              </a:prstGeom>
            </p:spPr>
          </p:pic>
          <p:pic>
            <p:nvPicPr>
              <p:cNvPr id="10"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69922" b="15504"/>
              <a:stretch/>
            </p:blipFill>
            <p:spPr>
              <a:xfrm>
                <a:off x="2133600" y="4821936"/>
                <a:ext cx="6559550" cy="596900"/>
              </a:xfrm>
              <a:prstGeom prst="rect">
                <a:avLst/>
              </a:prstGeom>
            </p:spPr>
          </p:pic>
          <p:pic>
            <p:nvPicPr>
              <p:cNvPr id="11" name="Picture 10" descr="Screen Shot 2015-11-03 at 8.55.49 PM.png"/>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6087" r="57734" b="368"/>
              <a:stretch/>
            </p:blipFill>
            <p:spPr>
              <a:xfrm>
                <a:off x="7955280" y="4846320"/>
                <a:ext cx="746125" cy="555626"/>
              </a:xfrm>
              <a:prstGeom prst="rect">
                <a:avLst/>
              </a:prstGeom>
            </p:spPr>
          </p:pic>
        </p:grpSp>
        <p:cxnSp>
          <p:nvCxnSpPr>
            <p:cNvPr id="16" name="Elbow Connector 15"/>
            <p:cNvCxnSpPr/>
            <p:nvPr/>
          </p:nvCxnSpPr>
          <p:spPr>
            <a:xfrm rot="16200000" flipH="1">
              <a:off x="5769537" y="1254730"/>
              <a:ext cx="708231" cy="2465973"/>
            </a:xfrm>
            <a:prstGeom prst="bentConnector3">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105400" y="2198065"/>
              <a:ext cx="1917063" cy="307777"/>
            </a:xfrm>
            <a:prstGeom prst="rect">
              <a:avLst/>
            </a:prstGeom>
            <a:noFill/>
          </p:spPr>
          <p:txBody>
            <a:bodyPr wrap="none" rtlCol="0">
              <a:spAutoFit/>
            </a:bodyPr>
            <a:lstStyle/>
            <a:p>
              <a:r>
                <a:rPr lang="en-US" sz="1400" b="1" dirty="0">
                  <a:solidFill>
                    <a:srgbClr val="9C050A"/>
                  </a:solidFill>
                </a:rPr>
                <a:t>EMD / </a:t>
              </a:r>
              <a:r>
                <a:rPr lang="en-US" sz="1400" b="1" dirty="0" err="1">
                  <a:solidFill>
                    <a:srgbClr val="9C050A"/>
                  </a:solidFill>
                </a:rPr>
                <a:t>Asystole</a:t>
              </a:r>
              <a:r>
                <a:rPr lang="en-US" sz="1400" b="1" dirty="0">
                  <a:solidFill>
                    <a:srgbClr val="9C050A"/>
                  </a:solidFill>
                </a:rPr>
                <a:t> / Other</a:t>
              </a:r>
            </a:p>
          </p:txBody>
        </p:sp>
      </p:grpSp>
      <p:sp>
        <p:nvSpPr>
          <p:cNvPr id="33" name="Rectangle 32"/>
          <p:cNvSpPr/>
          <p:nvPr/>
        </p:nvSpPr>
        <p:spPr>
          <a:xfrm>
            <a:off x="8899354" y="2594812"/>
            <a:ext cx="2057400" cy="1371600"/>
          </a:xfrm>
          <a:prstGeom prst="rect">
            <a:avLst/>
          </a:prstGeom>
          <a:noFill/>
          <a:ln w="57150" cmpd="sng">
            <a:solidFill>
              <a:srgbClr val="9C05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4079217" y="1909014"/>
            <a:ext cx="3424402" cy="4571998"/>
            <a:chOff x="1352063" y="2133602"/>
            <a:chExt cx="3424402" cy="4571998"/>
          </a:xfrm>
        </p:grpSpPr>
        <p:pic>
          <p:nvPicPr>
            <p:cNvPr id="6" name="Picture 5" descr="Screen Shot 2015-11-03 at 8.55.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3496" y="2889921"/>
              <a:ext cx="512583" cy="1191108"/>
            </a:xfrm>
            <a:prstGeom prst="rect">
              <a:avLst/>
            </a:prstGeom>
          </p:spPr>
        </p:pic>
        <p:cxnSp>
          <p:nvCxnSpPr>
            <p:cNvPr id="14" name="Elbow Connector 13"/>
            <p:cNvCxnSpPr/>
            <p:nvPr/>
          </p:nvCxnSpPr>
          <p:spPr>
            <a:xfrm rot="5400000">
              <a:off x="3189363" y="1254731"/>
              <a:ext cx="708231" cy="2465973"/>
            </a:xfrm>
            <a:prstGeom prst="bentConnector3">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474057" y="2206823"/>
              <a:ext cx="722249" cy="307777"/>
            </a:xfrm>
            <a:prstGeom prst="rect">
              <a:avLst/>
            </a:prstGeom>
            <a:noFill/>
          </p:spPr>
          <p:txBody>
            <a:bodyPr wrap="none" rtlCol="0">
              <a:spAutoFit/>
            </a:bodyPr>
            <a:lstStyle/>
            <a:p>
              <a:r>
                <a:rPr lang="en-US" sz="1400" b="1" dirty="0">
                  <a:solidFill>
                    <a:srgbClr val="9C050A"/>
                  </a:solidFill>
                </a:rPr>
                <a:t>VT / VF</a:t>
              </a:r>
            </a:p>
          </p:txBody>
        </p:sp>
        <p:pic>
          <p:nvPicPr>
            <p:cNvPr id="17" name="Picture 16" descr="Screen Shot 2015-11-03 at 9.39.1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2063" y="5984658"/>
              <a:ext cx="452982" cy="720942"/>
            </a:xfrm>
            <a:prstGeom prst="rect">
              <a:avLst/>
            </a:prstGeom>
          </p:spPr>
        </p:pic>
        <p:pic>
          <p:nvPicPr>
            <p:cNvPr id="19" name="Picture 18" descr="Screen Shot 2015-11-03 at 9.40.3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24245" y="5959344"/>
              <a:ext cx="176155" cy="746256"/>
            </a:xfrm>
            <a:prstGeom prst="rect">
              <a:avLst/>
            </a:prstGeom>
          </p:spPr>
        </p:pic>
        <p:cxnSp>
          <p:nvCxnSpPr>
            <p:cNvPr id="26" name="Elbow Connector 25"/>
            <p:cNvCxnSpPr/>
            <p:nvPr/>
          </p:nvCxnSpPr>
          <p:spPr>
            <a:xfrm rot="5400000">
              <a:off x="1675490" y="5309046"/>
              <a:ext cx="485601" cy="687909"/>
            </a:xfrm>
            <a:prstGeom prst="bentConnector3">
              <a:avLst>
                <a:gd name="adj1" fmla="val 50000"/>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820333" y="5334000"/>
              <a:ext cx="289512" cy="307777"/>
            </a:xfrm>
            <a:prstGeom prst="rect">
              <a:avLst/>
            </a:prstGeom>
            <a:noFill/>
          </p:spPr>
          <p:txBody>
            <a:bodyPr wrap="none" rtlCol="0">
              <a:spAutoFit/>
            </a:bodyPr>
            <a:lstStyle/>
            <a:p>
              <a:r>
                <a:rPr lang="en-US" sz="1400" b="1" dirty="0">
                  <a:solidFill>
                    <a:srgbClr val="9C050A"/>
                  </a:solidFill>
                </a:rPr>
                <a:t>+</a:t>
              </a:r>
            </a:p>
          </p:txBody>
        </p:sp>
        <p:sp>
          <p:nvSpPr>
            <p:cNvPr id="29" name="TextBox 28"/>
            <p:cNvSpPr txBox="1"/>
            <p:nvPr/>
          </p:nvSpPr>
          <p:spPr>
            <a:xfrm>
              <a:off x="2567045" y="5322264"/>
              <a:ext cx="248786" cy="307777"/>
            </a:xfrm>
            <a:prstGeom prst="rect">
              <a:avLst/>
            </a:prstGeom>
            <a:noFill/>
          </p:spPr>
          <p:txBody>
            <a:bodyPr wrap="none" rtlCol="0">
              <a:spAutoFit/>
            </a:bodyPr>
            <a:lstStyle/>
            <a:p>
              <a:r>
                <a:rPr lang="en-US" sz="1400" b="1" dirty="0">
                  <a:solidFill>
                    <a:srgbClr val="9C050A"/>
                  </a:solidFill>
                </a:rPr>
                <a:t>-</a:t>
              </a:r>
            </a:p>
          </p:txBody>
        </p:sp>
        <p:cxnSp>
          <p:nvCxnSpPr>
            <p:cNvPr id="30" name="Elbow Connector 29"/>
            <p:cNvCxnSpPr/>
            <p:nvPr/>
          </p:nvCxnSpPr>
          <p:spPr>
            <a:xfrm rot="16200000" flipH="1">
              <a:off x="2513689" y="5309046"/>
              <a:ext cx="485601" cy="687909"/>
            </a:xfrm>
            <a:prstGeom prst="bentConnector3">
              <a:avLst>
                <a:gd name="adj1" fmla="val 50000"/>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a:blip r:embed="rId7"/>
            <a:stretch>
              <a:fillRect/>
            </a:stretch>
          </p:blipFill>
          <p:spPr>
            <a:xfrm>
              <a:off x="1905000" y="4191000"/>
              <a:ext cx="854770" cy="1214399"/>
            </a:xfrm>
            <a:prstGeom prst="rect">
              <a:avLst/>
            </a:prstGeom>
          </p:spPr>
        </p:pic>
      </p:grpSp>
      <p:pic>
        <p:nvPicPr>
          <p:cNvPr id="18" name="Picture 17"/>
          <p:cNvPicPr>
            <a:picLocks noChangeAspect="1"/>
          </p:cNvPicPr>
          <p:nvPr/>
        </p:nvPicPr>
        <p:blipFill>
          <a:blip r:embed="rId8">
            <a:clrChange>
              <a:clrFrom>
                <a:srgbClr val="FFFFFF"/>
              </a:clrFrom>
              <a:clrTo>
                <a:srgbClr val="FFFFFF">
                  <a:alpha val="0"/>
                </a:srgbClr>
              </a:clrTo>
            </a:clrChange>
          </a:blip>
          <a:stretch>
            <a:fillRect/>
          </a:stretch>
        </p:blipFill>
        <p:spPr>
          <a:xfrm>
            <a:off x="6813992" y="1375612"/>
            <a:ext cx="1475763" cy="833254"/>
          </a:xfrm>
          <a:prstGeom prst="rect">
            <a:avLst/>
          </a:prstGeom>
        </p:spPr>
      </p:pic>
    </p:spTree>
    <p:extLst>
      <p:ext uri="{BB962C8B-B14F-4D97-AF65-F5344CB8AC3E}">
        <p14:creationId xmlns:p14="http://schemas.microsoft.com/office/powerpoint/2010/main" val="87273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endCondLst>
                                    <p:cond evt="onNext" delay="0">
                                      <p:tgtEl>
                                        <p:sldTgt/>
                                      </p:tgtEl>
                                    </p:cond>
                                  </p:endCondLst>
                                  <p:childTnLst>
                                    <p:set>
                                      <p:cBhvr rctx="PPT">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rctx="PPT">
                                        <p:cTn id="11" dur="indefinite"/>
                                        <p:tgtEl>
                                          <p:spTgt spid="3"/>
                                        </p:tgtEl>
                                        <p:attrNameLst>
                                          <p:attrName>style.opacity</p:attrName>
                                        </p:attrNameLst>
                                      </p:cBhvr>
                                      <p:to>
                                        <p:strVal val="0.5"/>
                                      </p:to>
                                    </p:set>
                                    <p:animEffect filter="image" prLst="opacity: 0.5">
                                      <p:cBhvr rctx="IE">
                                        <p:cTn id="12" dur="indefinite"/>
                                        <p:tgtEl>
                                          <p:spTgt spid="3"/>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split: response to defibrillation</a:t>
            </a:r>
          </a:p>
        </p:txBody>
      </p:sp>
      <p:pic>
        <p:nvPicPr>
          <p:cNvPr id="4" name="Content Placeholder 3" descr="Screen Shot 2015-11-03 at 8.46.06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20293" t="-9534" b="15504"/>
          <a:stretch/>
        </p:blipFill>
        <p:spPr>
          <a:xfrm>
            <a:off x="4251157" y="1038727"/>
            <a:ext cx="6559550" cy="3851275"/>
          </a:xfrm>
        </p:spPr>
      </p:pic>
      <p:pic>
        <p:nvPicPr>
          <p:cNvPr id="11"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69922" b="15504"/>
          <a:stretch/>
        </p:blipFill>
        <p:spPr>
          <a:xfrm>
            <a:off x="4251157" y="4870062"/>
            <a:ext cx="6559550" cy="596900"/>
          </a:xfrm>
          <a:prstGeom prst="rect">
            <a:avLst/>
          </a:prstGeom>
        </p:spPr>
      </p:pic>
      <p:pic>
        <p:nvPicPr>
          <p:cNvPr id="12" name="Picture 11" descr="Screen Shot 2015-11-03 at 8.55.49 PM.png"/>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6087" r="57734" b="368"/>
          <a:stretch/>
        </p:blipFill>
        <p:spPr>
          <a:xfrm>
            <a:off x="10072838" y="4894446"/>
            <a:ext cx="746125" cy="555626"/>
          </a:xfrm>
          <a:prstGeom prst="rect">
            <a:avLst/>
          </a:prstGeom>
        </p:spPr>
      </p:pic>
      <p:pic>
        <p:nvPicPr>
          <p:cNvPr id="20" name="Picture 19" descr="Screen Shot 2015-11-03 at 8.48.08 PM.png"/>
          <p:cNvPicPr>
            <a:picLocks noChangeAspect="1"/>
          </p:cNvPicPr>
          <p:nvPr/>
        </p:nvPicPr>
        <p:blipFill rotWithShape="1">
          <a:blip r:embed="rId5">
            <a:extLst>
              <a:ext uri="{28A0092B-C50C-407E-A947-70E740481C1C}">
                <a14:useLocalDpi xmlns:a14="http://schemas.microsoft.com/office/drawing/2010/main" val="0"/>
              </a:ext>
            </a:extLst>
          </a:blip>
          <a:srcRect r="90505" b="51420"/>
          <a:stretch/>
        </p:blipFill>
        <p:spPr>
          <a:xfrm>
            <a:off x="3521240" y="5839326"/>
            <a:ext cx="449346" cy="685800"/>
          </a:xfrm>
          <a:prstGeom prst="rect">
            <a:avLst/>
          </a:prstGeom>
        </p:spPr>
      </p:pic>
      <p:pic>
        <p:nvPicPr>
          <p:cNvPr id="21" name="Picture 20" descr="Screen Shot 2015-11-03 at 8.48.08 PM.png"/>
          <p:cNvPicPr>
            <a:picLocks noChangeAspect="1"/>
          </p:cNvPicPr>
          <p:nvPr/>
        </p:nvPicPr>
        <p:blipFill rotWithShape="1">
          <a:blip r:embed="rId5">
            <a:extLst>
              <a:ext uri="{28A0092B-C50C-407E-A947-70E740481C1C}">
                <a14:useLocalDpi xmlns:a14="http://schemas.microsoft.com/office/drawing/2010/main" val="0"/>
              </a:ext>
            </a:extLst>
          </a:blip>
          <a:srcRect t="49149" r="89499" b="-1125"/>
          <a:stretch/>
        </p:blipFill>
        <p:spPr>
          <a:xfrm>
            <a:off x="7202904" y="5807242"/>
            <a:ext cx="496970" cy="733759"/>
          </a:xfrm>
          <a:prstGeom prst="rect">
            <a:avLst/>
          </a:prstGeom>
        </p:spPr>
      </p:pic>
      <p:sp>
        <p:nvSpPr>
          <p:cNvPr id="22" name="TextBox 21"/>
          <p:cNvSpPr txBox="1"/>
          <p:nvPr/>
        </p:nvSpPr>
        <p:spPr>
          <a:xfrm>
            <a:off x="3986461" y="5991726"/>
            <a:ext cx="2569101" cy="369332"/>
          </a:xfrm>
          <a:prstGeom prst="rect">
            <a:avLst/>
          </a:prstGeom>
          <a:noFill/>
        </p:spPr>
        <p:txBody>
          <a:bodyPr wrap="none" rtlCol="0">
            <a:spAutoFit/>
          </a:bodyPr>
          <a:lstStyle/>
          <a:p>
            <a:r>
              <a:rPr lang="en-US" dirty="0"/>
              <a:t>2 of 133 patients survived</a:t>
            </a:r>
          </a:p>
        </p:txBody>
      </p:sp>
      <p:sp>
        <p:nvSpPr>
          <p:cNvPr id="23" name="TextBox 22"/>
          <p:cNvSpPr txBox="1"/>
          <p:nvPr/>
        </p:nvSpPr>
        <p:spPr>
          <a:xfrm>
            <a:off x="7696316" y="5991726"/>
            <a:ext cx="3883179" cy="369332"/>
          </a:xfrm>
          <a:prstGeom prst="rect">
            <a:avLst/>
          </a:prstGeom>
          <a:noFill/>
        </p:spPr>
        <p:txBody>
          <a:bodyPr wrap="none" rtlCol="0">
            <a:spAutoFit/>
          </a:bodyPr>
          <a:lstStyle/>
          <a:p>
            <a:r>
              <a:rPr lang="en-US" dirty="0"/>
              <a:t>131 of 133 patients could not be revived</a:t>
            </a:r>
          </a:p>
        </p:txBody>
      </p:sp>
      <p:sp>
        <p:nvSpPr>
          <p:cNvPr id="15" name="Title 1"/>
          <p:cNvSpPr txBox="1">
            <a:spLocks/>
          </p:cNvSpPr>
          <p:nvPr/>
        </p:nvSpPr>
        <p:spPr>
          <a:xfrm>
            <a:off x="3553324" y="276726"/>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spc="-100" baseline="0">
                <a:solidFill>
                  <a:schemeClr val="tx2"/>
                </a:solidFill>
                <a:latin typeface="+mj-lt"/>
                <a:ea typeface="+mj-ea"/>
                <a:cs typeface="+mj-cs"/>
              </a:defRPr>
            </a:lvl1pPr>
          </a:lstStyle>
          <a:p>
            <a:r>
              <a:rPr lang="en-US" dirty="0"/>
              <a:t>Next split: response to </a:t>
            </a:r>
            <a:r>
              <a:rPr lang="en-US" strike="dblStrike" dirty="0">
                <a:solidFill>
                  <a:schemeClr val="bg1">
                    <a:lumMod val="85000"/>
                  </a:schemeClr>
                </a:solidFill>
              </a:rPr>
              <a:t>defibrillation</a:t>
            </a:r>
          </a:p>
        </p:txBody>
      </p:sp>
      <p:sp>
        <p:nvSpPr>
          <p:cNvPr id="16" name="Title 1"/>
          <p:cNvSpPr txBox="1">
            <a:spLocks/>
          </p:cNvSpPr>
          <p:nvPr/>
        </p:nvSpPr>
        <p:spPr>
          <a:xfrm>
            <a:off x="9906000" y="272282"/>
            <a:ext cx="22860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spc="-100" baseline="0">
                <a:solidFill>
                  <a:schemeClr val="tx2"/>
                </a:solidFill>
                <a:latin typeface="+mj-lt"/>
                <a:ea typeface="+mj-ea"/>
                <a:cs typeface="+mj-cs"/>
              </a:defRPr>
            </a:lvl1pPr>
          </a:lstStyle>
          <a:p>
            <a:r>
              <a:rPr lang="en-US" dirty="0"/>
              <a:t>medication</a:t>
            </a:r>
            <a:endParaRPr lang="en-US" strike="dblStrike" dirty="0"/>
          </a:p>
        </p:txBody>
      </p:sp>
    </p:spTree>
    <p:extLst>
      <p:ext uri="{BB962C8B-B14F-4D97-AF65-F5344CB8AC3E}">
        <p14:creationId xmlns:p14="http://schemas.microsoft.com/office/powerpoint/2010/main" val="231618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F25BF-81E1-D2F9-F9C7-87C78428BB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30B909-1AF2-8068-958E-2F7DA03E518D}"/>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285E77D7-FA87-7FF8-FBA7-E956B4B4A406}"/>
              </a:ext>
            </a:extLst>
          </p:cNvPr>
          <p:cNvSpPr>
            <a:spLocks noGrp="1"/>
          </p:cNvSpPr>
          <p:nvPr>
            <p:ph idx="1"/>
          </p:nvPr>
        </p:nvSpPr>
        <p:spPr/>
        <p:txBody>
          <a:bodyPr>
            <a:normAutofit/>
          </a:bodyPr>
          <a:lstStyle/>
          <a:p>
            <a:pPr marL="0" indent="0">
              <a:buNone/>
            </a:pPr>
            <a:r>
              <a:rPr lang="en-US" sz="2800" dirty="0"/>
              <a:t>Basic mechanics of tree-based methods</a:t>
            </a:r>
          </a:p>
          <a:p>
            <a:pPr lvl="1"/>
            <a:r>
              <a:rPr lang="en-US" sz="2400" dirty="0"/>
              <a:t>Classification example</a:t>
            </a:r>
          </a:p>
          <a:p>
            <a:pPr lvl="1"/>
            <a:r>
              <a:rPr lang="en-US" sz="2400" dirty="0"/>
              <a:t>Choosing good splits</a:t>
            </a:r>
          </a:p>
          <a:p>
            <a:pPr lvl="1"/>
            <a:r>
              <a:rPr lang="en-US" sz="2400" dirty="0"/>
              <a:t>Pruning</a:t>
            </a:r>
          </a:p>
        </p:txBody>
      </p:sp>
    </p:spTree>
    <p:extLst>
      <p:ext uri="{BB962C8B-B14F-4D97-AF65-F5344CB8AC3E}">
        <p14:creationId xmlns:p14="http://schemas.microsoft.com/office/powerpoint/2010/main" val="2864165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a:spLocks noGrp="1"/>
          </p:cNvSpPr>
          <p:nvPr>
            <p:ph type="title"/>
          </p:nvPr>
        </p:nvSpPr>
        <p:spPr/>
        <p:txBody>
          <a:bodyPr/>
          <a:lstStyle/>
          <a:p>
            <a:r>
              <a:rPr lang="en-US" dirty="0"/>
              <a:t>Next split: response to defibrillation</a:t>
            </a:r>
          </a:p>
        </p:txBody>
      </p:sp>
      <p:pic>
        <p:nvPicPr>
          <p:cNvPr id="4" name="Content Placeholder 3" descr="Screen Shot 2015-11-03 at 8.46.06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20293" t="-9534" b="15504"/>
          <a:stretch/>
        </p:blipFill>
        <p:spPr>
          <a:xfrm>
            <a:off x="4251160" y="1038727"/>
            <a:ext cx="6559550" cy="3851275"/>
          </a:xfrm>
        </p:spPr>
      </p:pic>
      <p:pic>
        <p:nvPicPr>
          <p:cNvPr id="11"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69922" b="15504"/>
          <a:stretch/>
        </p:blipFill>
        <p:spPr>
          <a:xfrm>
            <a:off x="4251160" y="4870062"/>
            <a:ext cx="6559550" cy="596900"/>
          </a:xfrm>
          <a:prstGeom prst="rect">
            <a:avLst/>
          </a:prstGeom>
        </p:spPr>
      </p:pic>
      <p:pic>
        <p:nvPicPr>
          <p:cNvPr id="12" name="Picture 11" descr="Screen Shot 2015-11-03 at 8.55.49 PM.png"/>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6087" r="57734" b="368"/>
          <a:stretch/>
        </p:blipFill>
        <p:spPr>
          <a:xfrm>
            <a:off x="10072841" y="4894446"/>
            <a:ext cx="746125" cy="555626"/>
          </a:xfrm>
          <a:prstGeom prst="rect">
            <a:avLst/>
          </a:prstGeom>
        </p:spPr>
      </p:pic>
      <p:pic>
        <p:nvPicPr>
          <p:cNvPr id="20" name="Picture 19" descr="Screen Shot 2015-11-03 at 8.48.08 PM.png"/>
          <p:cNvPicPr>
            <a:picLocks noChangeAspect="1"/>
          </p:cNvPicPr>
          <p:nvPr/>
        </p:nvPicPr>
        <p:blipFill rotWithShape="1">
          <a:blip r:embed="rId5">
            <a:extLst>
              <a:ext uri="{28A0092B-C50C-407E-A947-70E740481C1C}">
                <a14:useLocalDpi xmlns:a14="http://schemas.microsoft.com/office/drawing/2010/main" val="0"/>
              </a:ext>
            </a:extLst>
          </a:blip>
          <a:srcRect r="90505" b="51420"/>
          <a:stretch/>
        </p:blipFill>
        <p:spPr>
          <a:xfrm>
            <a:off x="3441033" y="5839326"/>
            <a:ext cx="449346" cy="685800"/>
          </a:xfrm>
          <a:prstGeom prst="rect">
            <a:avLst/>
          </a:prstGeom>
        </p:spPr>
      </p:pic>
      <p:pic>
        <p:nvPicPr>
          <p:cNvPr id="21" name="Picture 20" descr="Screen Shot 2015-11-03 at 8.48.08 PM.png"/>
          <p:cNvPicPr>
            <a:picLocks noChangeAspect="1"/>
          </p:cNvPicPr>
          <p:nvPr/>
        </p:nvPicPr>
        <p:blipFill rotWithShape="1">
          <a:blip r:embed="rId5">
            <a:extLst>
              <a:ext uri="{28A0092B-C50C-407E-A947-70E740481C1C}">
                <a14:useLocalDpi xmlns:a14="http://schemas.microsoft.com/office/drawing/2010/main" val="0"/>
              </a:ext>
            </a:extLst>
          </a:blip>
          <a:srcRect t="49149" r="89499" b="-1125"/>
          <a:stretch/>
        </p:blipFill>
        <p:spPr>
          <a:xfrm>
            <a:off x="7251033" y="5807242"/>
            <a:ext cx="496970" cy="733759"/>
          </a:xfrm>
          <a:prstGeom prst="rect">
            <a:avLst/>
          </a:prstGeom>
        </p:spPr>
      </p:pic>
      <p:sp>
        <p:nvSpPr>
          <p:cNvPr id="22" name="TextBox 21"/>
          <p:cNvSpPr txBox="1"/>
          <p:nvPr/>
        </p:nvSpPr>
        <p:spPr>
          <a:xfrm>
            <a:off x="3906253" y="5991726"/>
            <a:ext cx="2470548" cy="369332"/>
          </a:xfrm>
          <a:prstGeom prst="rect">
            <a:avLst/>
          </a:prstGeom>
          <a:noFill/>
        </p:spPr>
        <p:txBody>
          <a:bodyPr wrap="none" rtlCol="0">
            <a:spAutoFit/>
          </a:bodyPr>
          <a:lstStyle/>
          <a:p>
            <a:r>
              <a:rPr lang="en-US" dirty="0"/>
              <a:t>2 of 31 patients survived</a:t>
            </a:r>
          </a:p>
        </p:txBody>
      </p:sp>
      <p:sp>
        <p:nvSpPr>
          <p:cNvPr id="23" name="TextBox 22"/>
          <p:cNvSpPr txBox="1"/>
          <p:nvPr/>
        </p:nvSpPr>
        <p:spPr>
          <a:xfrm>
            <a:off x="7744444" y="5991726"/>
            <a:ext cx="3718134" cy="369332"/>
          </a:xfrm>
          <a:prstGeom prst="rect">
            <a:avLst/>
          </a:prstGeom>
          <a:noFill/>
        </p:spPr>
        <p:txBody>
          <a:bodyPr wrap="none" rtlCol="0">
            <a:spAutoFit/>
          </a:bodyPr>
          <a:lstStyle/>
          <a:p>
            <a:r>
              <a:rPr lang="en-US" dirty="0"/>
              <a:t>29 of 31 patients could not be revived</a:t>
            </a:r>
          </a:p>
        </p:txBody>
      </p:sp>
      <p:sp>
        <p:nvSpPr>
          <p:cNvPr id="17" name="Rectangle 16"/>
          <p:cNvSpPr/>
          <p:nvPr/>
        </p:nvSpPr>
        <p:spPr>
          <a:xfrm rot="10800000" flipH="1">
            <a:off x="4251160" y="1419726"/>
            <a:ext cx="5105400" cy="3429000"/>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rot="10800000" flipH="1">
            <a:off x="4251160" y="4924926"/>
            <a:ext cx="4038600" cy="609600"/>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L-Shape 5"/>
          <p:cNvSpPr/>
          <p:nvPr/>
        </p:nvSpPr>
        <p:spPr>
          <a:xfrm flipH="1">
            <a:off x="8365960" y="1419726"/>
            <a:ext cx="2438400" cy="4038600"/>
          </a:xfrm>
          <a:prstGeom prst="corner">
            <a:avLst>
              <a:gd name="adj1" fmla="val 25356"/>
              <a:gd name="adj2" fmla="val 58847"/>
            </a:avLst>
          </a:prstGeom>
          <a:noFill/>
          <a:ln w="57150" cmpd="sng">
            <a:solidFill>
              <a:srgbClr val="9C05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6079960" y="2410326"/>
            <a:ext cx="2666114" cy="923330"/>
          </a:xfrm>
          <a:prstGeom prst="rect">
            <a:avLst/>
          </a:prstGeom>
          <a:noFill/>
        </p:spPr>
        <p:txBody>
          <a:bodyPr wrap="none" rtlCol="0">
            <a:spAutoFit/>
          </a:bodyPr>
          <a:lstStyle/>
          <a:p>
            <a:r>
              <a:rPr lang="en-US" sz="5400" b="1" dirty="0"/>
              <a:t>Improve</a:t>
            </a:r>
          </a:p>
        </p:txBody>
      </p:sp>
      <p:sp>
        <p:nvSpPr>
          <p:cNvPr id="24" name="Bent Arrow 23"/>
          <p:cNvSpPr/>
          <p:nvPr/>
        </p:nvSpPr>
        <p:spPr>
          <a:xfrm rot="10800000" flipH="1">
            <a:off x="7409852" y="3324726"/>
            <a:ext cx="1641909" cy="990600"/>
          </a:xfrm>
          <a:prstGeom prst="bentArrow">
            <a:avLst>
              <a:gd name="adj1" fmla="val 10930"/>
              <a:gd name="adj2" fmla="val 19542"/>
              <a:gd name="adj3" fmla="val 36930"/>
              <a:gd name="adj4" fmla="val 4375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5187779-4BA1-03EA-AE74-D18B7709F14F}"/>
              </a:ext>
            </a:extLst>
          </p:cNvPr>
          <p:cNvSpPr txBox="1">
            <a:spLocks/>
          </p:cNvSpPr>
          <p:nvPr/>
        </p:nvSpPr>
        <p:spPr>
          <a:xfrm>
            <a:off x="3553324" y="276726"/>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spc="-100" baseline="0">
                <a:solidFill>
                  <a:schemeClr val="tx2"/>
                </a:solidFill>
                <a:latin typeface="+mj-lt"/>
                <a:ea typeface="+mj-ea"/>
                <a:cs typeface="+mj-cs"/>
              </a:defRPr>
            </a:lvl1pPr>
          </a:lstStyle>
          <a:p>
            <a:r>
              <a:rPr lang="en-US" dirty="0"/>
              <a:t>Next split: response to </a:t>
            </a:r>
            <a:r>
              <a:rPr lang="en-US" strike="dblStrike" dirty="0">
                <a:solidFill>
                  <a:schemeClr val="bg1">
                    <a:lumMod val="85000"/>
                  </a:schemeClr>
                </a:solidFill>
              </a:rPr>
              <a:t>defibrillation</a:t>
            </a:r>
          </a:p>
        </p:txBody>
      </p:sp>
      <p:sp>
        <p:nvSpPr>
          <p:cNvPr id="3" name="Title 1">
            <a:extLst>
              <a:ext uri="{FF2B5EF4-FFF2-40B4-BE49-F238E27FC236}">
                <a16:creationId xmlns:a16="http://schemas.microsoft.com/office/drawing/2014/main" id="{F347ABB1-0E0C-4EEB-4118-B3C820337EEB}"/>
              </a:ext>
            </a:extLst>
          </p:cNvPr>
          <p:cNvSpPr txBox="1">
            <a:spLocks/>
          </p:cNvSpPr>
          <p:nvPr/>
        </p:nvSpPr>
        <p:spPr>
          <a:xfrm>
            <a:off x="9906000" y="272282"/>
            <a:ext cx="22860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spc="-100" baseline="0">
                <a:solidFill>
                  <a:schemeClr val="tx2"/>
                </a:solidFill>
                <a:latin typeface="+mj-lt"/>
                <a:ea typeface="+mj-ea"/>
                <a:cs typeface="+mj-cs"/>
              </a:defRPr>
            </a:lvl1pPr>
          </a:lstStyle>
          <a:p>
            <a:r>
              <a:rPr lang="en-US" dirty="0"/>
              <a:t>medication</a:t>
            </a:r>
            <a:endParaRPr lang="en-US" strike="dblStrike" dirty="0"/>
          </a:p>
        </p:txBody>
      </p:sp>
    </p:spTree>
    <p:extLst>
      <p:ext uri="{BB962C8B-B14F-4D97-AF65-F5344CB8AC3E}">
        <p14:creationId xmlns:p14="http://schemas.microsoft.com/office/powerpoint/2010/main" val="113511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p:txBody>
          <a:bodyPr/>
          <a:lstStyle/>
          <a:p>
            <a:r>
              <a:rPr lang="en-US" dirty="0"/>
              <a:t>Next split: response to defibrillation</a:t>
            </a:r>
          </a:p>
        </p:txBody>
      </p:sp>
      <p:pic>
        <p:nvPicPr>
          <p:cNvPr id="4" name="Content Placeholder 3" descr="Screen Shot 2015-11-03 at 8.46.06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20293" t="-9534" b="15504"/>
          <a:stretch/>
        </p:blipFill>
        <p:spPr>
          <a:xfrm>
            <a:off x="4122817" y="990601"/>
            <a:ext cx="6559550" cy="3851275"/>
          </a:xfrm>
        </p:spPr>
      </p:pic>
      <p:pic>
        <p:nvPicPr>
          <p:cNvPr id="11"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69922" b="15504"/>
          <a:stretch/>
        </p:blipFill>
        <p:spPr>
          <a:xfrm>
            <a:off x="4122817" y="4821936"/>
            <a:ext cx="6559550" cy="596900"/>
          </a:xfrm>
          <a:prstGeom prst="rect">
            <a:avLst/>
          </a:prstGeom>
        </p:spPr>
      </p:pic>
      <p:pic>
        <p:nvPicPr>
          <p:cNvPr id="12" name="Picture 11" descr="Screen Shot 2015-11-03 at 8.55.49 PM.png"/>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6087" r="57734" b="368"/>
          <a:stretch/>
        </p:blipFill>
        <p:spPr>
          <a:xfrm>
            <a:off x="9944498" y="4846320"/>
            <a:ext cx="746125" cy="555626"/>
          </a:xfrm>
          <a:prstGeom prst="rect">
            <a:avLst/>
          </a:prstGeom>
        </p:spPr>
      </p:pic>
      <p:pic>
        <p:nvPicPr>
          <p:cNvPr id="20" name="Picture 19" descr="Screen Shot 2015-11-03 at 8.48.08 PM.png"/>
          <p:cNvPicPr>
            <a:picLocks noChangeAspect="1"/>
          </p:cNvPicPr>
          <p:nvPr/>
        </p:nvPicPr>
        <p:blipFill rotWithShape="1">
          <a:blip r:embed="rId5">
            <a:extLst>
              <a:ext uri="{28A0092B-C50C-407E-A947-70E740481C1C}">
                <a14:useLocalDpi xmlns:a14="http://schemas.microsoft.com/office/drawing/2010/main" val="0"/>
              </a:ext>
            </a:extLst>
          </a:blip>
          <a:srcRect r="90505" b="51420"/>
          <a:stretch/>
        </p:blipFill>
        <p:spPr>
          <a:xfrm>
            <a:off x="3473112" y="5791200"/>
            <a:ext cx="449346" cy="685800"/>
          </a:xfrm>
          <a:prstGeom prst="rect">
            <a:avLst/>
          </a:prstGeom>
        </p:spPr>
      </p:pic>
      <p:pic>
        <p:nvPicPr>
          <p:cNvPr id="21" name="Picture 20" descr="Screen Shot 2015-11-03 at 8.48.08 PM.png"/>
          <p:cNvPicPr>
            <a:picLocks noChangeAspect="1"/>
          </p:cNvPicPr>
          <p:nvPr/>
        </p:nvPicPr>
        <p:blipFill rotWithShape="1">
          <a:blip r:embed="rId5">
            <a:extLst>
              <a:ext uri="{28A0092B-C50C-407E-A947-70E740481C1C}">
                <a14:useLocalDpi xmlns:a14="http://schemas.microsoft.com/office/drawing/2010/main" val="0"/>
              </a:ext>
            </a:extLst>
          </a:blip>
          <a:srcRect t="49149" r="89499" b="-1125"/>
          <a:stretch/>
        </p:blipFill>
        <p:spPr>
          <a:xfrm>
            <a:off x="7283112" y="5759116"/>
            <a:ext cx="496970" cy="733759"/>
          </a:xfrm>
          <a:prstGeom prst="rect">
            <a:avLst/>
          </a:prstGeom>
        </p:spPr>
      </p:pic>
      <p:sp>
        <p:nvSpPr>
          <p:cNvPr id="22" name="TextBox 21"/>
          <p:cNvSpPr txBox="1"/>
          <p:nvPr/>
        </p:nvSpPr>
        <p:spPr>
          <a:xfrm>
            <a:off x="3938333" y="5943600"/>
            <a:ext cx="2599109" cy="369332"/>
          </a:xfrm>
          <a:prstGeom prst="rect">
            <a:avLst/>
          </a:prstGeom>
          <a:noFill/>
        </p:spPr>
        <p:txBody>
          <a:bodyPr wrap="none" rtlCol="0">
            <a:spAutoFit/>
          </a:bodyPr>
          <a:lstStyle/>
          <a:p>
            <a:r>
              <a:rPr lang="en-US" dirty="0"/>
              <a:t>0 of 102 patients survived</a:t>
            </a:r>
          </a:p>
        </p:txBody>
      </p:sp>
      <p:sp>
        <p:nvSpPr>
          <p:cNvPr id="23" name="TextBox 22"/>
          <p:cNvSpPr txBox="1"/>
          <p:nvPr/>
        </p:nvSpPr>
        <p:spPr>
          <a:xfrm>
            <a:off x="7776524" y="5943600"/>
            <a:ext cx="3943195" cy="369332"/>
          </a:xfrm>
          <a:prstGeom prst="rect">
            <a:avLst/>
          </a:prstGeom>
          <a:noFill/>
        </p:spPr>
        <p:txBody>
          <a:bodyPr wrap="none" rtlCol="0">
            <a:spAutoFit/>
          </a:bodyPr>
          <a:lstStyle/>
          <a:p>
            <a:r>
              <a:rPr lang="en-US" dirty="0"/>
              <a:t>102 of 102 patients could not be revived</a:t>
            </a:r>
          </a:p>
        </p:txBody>
      </p:sp>
      <p:sp>
        <p:nvSpPr>
          <p:cNvPr id="17" name="Rectangle 16"/>
          <p:cNvSpPr/>
          <p:nvPr/>
        </p:nvSpPr>
        <p:spPr>
          <a:xfrm rot="10800000">
            <a:off x="9228217" y="1371600"/>
            <a:ext cx="1447800" cy="3429000"/>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rot="10800000">
            <a:off x="8237617" y="4876800"/>
            <a:ext cx="2667000" cy="609600"/>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L-Shape 5"/>
          <p:cNvSpPr/>
          <p:nvPr/>
        </p:nvSpPr>
        <p:spPr>
          <a:xfrm flipV="1">
            <a:off x="4199017" y="1371600"/>
            <a:ext cx="5105400" cy="4038600"/>
          </a:xfrm>
          <a:prstGeom prst="corner">
            <a:avLst>
              <a:gd name="adj1" fmla="val 84863"/>
              <a:gd name="adj2" fmla="val 100937"/>
            </a:avLst>
          </a:prstGeom>
          <a:noFill/>
          <a:ln w="57150" cmpd="sng">
            <a:solidFill>
              <a:srgbClr val="9C05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rot="10800000">
            <a:off x="3176332" y="5791200"/>
            <a:ext cx="3657600" cy="609600"/>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AD79B0-4BC7-752D-BCF3-8D4614B9C66F}"/>
              </a:ext>
            </a:extLst>
          </p:cNvPr>
          <p:cNvSpPr txBox="1">
            <a:spLocks/>
          </p:cNvSpPr>
          <p:nvPr/>
        </p:nvSpPr>
        <p:spPr>
          <a:xfrm>
            <a:off x="3553324" y="276726"/>
            <a:ext cx="82296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spc="-100" baseline="0">
                <a:solidFill>
                  <a:schemeClr val="tx2"/>
                </a:solidFill>
                <a:latin typeface="+mj-lt"/>
                <a:ea typeface="+mj-ea"/>
                <a:cs typeface="+mj-cs"/>
              </a:defRPr>
            </a:lvl1pPr>
          </a:lstStyle>
          <a:p>
            <a:r>
              <a:rPr lang="en-US" dirty="0"/>
              <a:t>Next split: response to </a:t>
            </a:r>
            <a:r>
              <a:rPr lang="en-US" strike="dblStrike" dirty="0">
                <a:solidFill>
                  <a:schemeClr val="bg1">
                    <a:lumMod val="85000"/>
                  </a:schemeClr>
                </a:solidFill>
              </a:rPr>
              <a:t>defibrillation</a:t>
            </a:r>
          </a:p>
        </p:txBody>
      </p:sp>
      <p:sp>
        <p:nvSpPr>
          <p:cNvPr id="3" name="Title 1">
            <a:extLst>
              <a:ext uri="{FF2B5EF4-FFF2-40B4-BE49-F238E27FC236}">
                <a16:creationId xmlns:a16="http://schemas.microsoft.com/office/drawing/2014/main" id="{5E9C1E81-74EF-E862-0F8F-2598A73B874F}"/>
              </a:ext>
            </a:extLst>
          </p:cNvPr>
          <p:cNvSpPr txBox="1">
            <a:spLocks/>
          </p:cNvSpPr>
          <p:nvPr/>
        </p:nvSpPr>
        <p:spPr>
          <a:xfrm>
            <a:off x="9906000" y="272282"/>
            <a:ext cx="2286000"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600" kern="1200" spc="-100" baseline="0">
                <a:solidFill>
                  <a:schemeClr val="tx2"/>
                </a:solidFill>
                <a:latin typeface="+mj-lt"/>
                <a:ea typeface="+mj-ea"/>
                <a:cs typeface="+mj-cs"/>
              </a:defRPr>
            </a:lvl1pPr>
          </a:lstStyle>
          <a:p>
            <a:r>
              <a:rPr lang="en-US" dirty="0"/>
              <a:t>medication</a:t>
            </a:r>
            <a:endParaRPr lang="en-US" strike="dblStrike" dirty="0"/>
          </a:p>
        </p:txBody>
      </p:sp>
    </p:spTree>
    <p:extLst>
      <p:ext uri="{BB962C8B-B14F-4D97-AF65-F5344CB8AC3E}">
        <p14:creationId xmlns:p14="http://schemas.microsoft.com/office/powerpoint/2010/main" val="39630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Screen Shot 2015-11-03 at 8.46.06 PM.png"/>
          <p:cNvPicPr>
            <a:picLocks noChangeAspect="1"/>
          </p:cNvPicPr>
          <p:nvPr/>
        </p:nvPicPr>
        <p:blipFill>
          <a:blip r:embed="rId3">
            <a:extLst>
              <a:ext uri="{28A0092B-C50C-407E-A947-70E740481C1C}">
                <a14:useLocalDpi xmlns:a14="http://schemas.microsoft.com/office/drawing/2010/main" val="0"/>
              </a:ext>
            </a:extLst>
          </a:blip>
          <a:srcRect t="-9534" b="-9534"/>
          <a:stretch>
            <a:fillRect/>
          </a:stretch>
        </p:blipFill>
        <p:spPr>
          <a:xfrm>
            <a:off x="6157033" y="152403"/>
            <a:ext cx="2390281" cy="1416463"/>
          </a:xfrm>
          <a:prstGeom prst="rect">
            <a:avLst/>
          </a:prstGeom>
        </p:spPr>
      </p:pic>
      <p:pic>
        <p:nvPicPr>
          <p:cNvPr id="6" name="Picture 5" descr="Screen Shot 2015-11-03 at 8.55.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2104" y="2585123"/>
            <a:ext cx="512583" cy="1191108"/>
          </a:xfrm>
          <a:prstGeom prst="rect">
            <a:avLst/>
          </a:prstGeom>
        </p:spPr>
      </p:pic>
      <p:grpSp>
        <p:nvGrpSpPr>
          <p:cNvPr id="12" name="Group 11"/>
          <p:cNvGrpSpPr>
            <a:grpSpLocks noChangeAspect="1"/>
          </p:cNvGrpSpPr>
          <p:nvPr/>
        </p:nvGrpSpPr>
        <p:grpSpPr>
          <a:xfrm>
            <a:off x="8762439" y="2492768"/>
            <a:ext cx="1909568" cy="1287496"/>
            <a:chOff x="2133600" y="990600"/>
            <a:chExt cx="6567805" cy="4428236"/>
          </a:xfrm>
        </p:grpSpPr>
        <p:pic>
          <p:nvPicPr>
            <p:cNvPr id="9"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9534" b="15504"/>
            <a:stretch/>
          </p:blipFill>
          <p:spPr>
            <a:xfrm>
              <a:off x="2133600" y="990600"/>
              <a:ext cx="6559550" cy="3851275"/>
            </a:xfrm>
            <a:prstGeom prst="rect">
              <a:avLst/>
            </a:prstGeom>
          </p:spPr>
        </p:pic>
        <p:pic>
          <p:nvPicPr>
            <p:cNvPr id="10"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69922" b="15504"/>
            <a:stretch/>
          </p:blipFill>
          <p:spPr>
            <a:xfrm>
              <a:off x="2133600" y="4821936"/>
              <a:ext cx="6559550" cy="596900"/>
            </a:xfrm>
            <a:prstGeom prst="rect">
              <a:avLst/>
            </a:prstGeom>
          </p:spPr>
        </p:pic>
        <p:pic>
          <p:nvPicPr>
            <p:cNvPr id="11" name="Picture 10" descr="Screen Shot 2015-11-03 at 8.55.49 PM.png"/>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6087" r="57734" b="368"/>
            <a:stretch/>
          </p:blipFill>
          <p:spPr>
            <a:xfrm>
              <a:off x="7955280" y="4846320"/>
              <a:ext cx="746125" cy="555626"/>
            </a:xfrm>
            <a:prstGeom prst="rect">
              <a:avLst/>
            </a:prstGeom>
          </p:spPr>
        </p:pic>
      </p:grpSp>
      <p:cxnSp>
        <p:nvCxnSpPr>
          <p:cNvPr id="14" name="Elbow Connector 13"/>
          <p:cNvCxnSpPr/>
          <p:nvPr/>
        </p:nvCxnSpPr>
        <p:spPr>
          <a:xfrm rot="5400000">
            <a:off x="5707971" y="949934"/>
            <a:ext cx="708231" cy="2465973"/>
          </a:xfrm>
          <a:prstGeom prst="bentConnector3">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6" name="Elbow Connector 15"/>
          <p:cNvCxnSpPr/>
          <p:nvPr/>
        </p:nvCxnSpPr>
        <p:spPr>
          <a:xfrm rot="16200000" flipH="1">
            <a:off x="8288145" y="949933"/>
            <a:ext cx="708231" cy="2465973"/>
          </a:xfrm>
          <a:prstGeom prst="bentConnector3">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992665" y="1902026"/>
            <a:ext cx="722249" cy="307777"/>
          </a:xfrm>
          <a:prstGeom prst="rect">
            <a:avLst/>
          </a:prstGeom>
          <a:noFill/>
        </p:spPr>
        <p:txBody>
          <a:bodyPr wrap="none" rtlCol="0">
            <a:spAutoFit/>
          </a:bodyPr>
          <a:lstStyle/>
          <a:p>
            <a:r>
              <a:rPr lang="en-US" sz="1400" b="1" dirty="0">
                <a:solidFill>
                  <a:srgbClr val="9C050A"/>
                </a:solidFill>
              </a:rPr>
              <a:t>VT / VF</a:t>
            </a:r>
          </a:p>
        </p:txBody>
      </p:sp>
      <p:sp>
        <p:nvSpPr>
          <p:cNvPr id="21" name="TextBox 20"/>
          <p:cNvSpPr txBox="1"/>
          <p:nvPr/>
        </p:nvSpPr>
        <p:spPr>
          <a:xfrm>
            <a:off x="7624008" y="1893268"/>
            <a:ext cx="1917063" cy="307777"/>
          </a:xfrm>
          <a:prstGeom prst="rect">
            <a:avLst/>
          </a:prstGeom>
          <a:noFill/>
        </p:spPr>
        <p:txBody>
          <a:bodyPr wrap="none" rtlCol="0">
            <a:spAutoFit/>
          </a:bodyPr>
          <a:lstStyle/>
          <a:p>
            <a:r>
              <a:rPr lang="en-US" sz="1400" b="1" dirty="0">
                <a:solidFill>
                  <a:srgbClr val="9C050A"/>
                </a:solidFill>
              </a:rPr>
              <a:t>EMD / </a:t>
            </a:r>
            <a:r>
              <a:rPr lang="en-US" sz="1400" b="1" dirty="0" err="1">
                <a:solidFill>
                  <a:srgbClr val="9C050A"/>
                </a:solidFill>
              </a:rPr>
              <a:t>Asystole</a:t>
            </a:r>
            <a:r>
              <a:rPr lang="en-US" sz="1400" b="1" dirty="0">
                <a:solidFill>
                  <a:srgbClr val="9C050A"/>
                </a:solidFill>
              </a:rPr>
              <a:t> / Other</a:t>
            </a:r>
          </a:p>
        </p:txBody>
      </p:sp>
      <p:pic>
        <p:nvPicPr>
          <p:cNvPr id="17" name="Picture 16" descr="Screen Shot 2015-11-03 at 9.39.1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0670" y="5679860"/>
            <a:ext cx="452982" cy="720942"/>
          </a:xfrm>
          <a:prstGeom prst="rect">
            <a:avLst/>
          </a:prstGeom>
        </p:spPr>
      </p:pic>
      <p:pic>
        <p:nvPicPr>
          <p:cNvPr id="19" name="Picture 18" descr="Screen Shot 2015-11-03 at 9.40.3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2853" y="5654546"/>
            <a:ext cx="176155" cy="746256"/>
          </a:xfrm>
          <a:prstGeom prst="rect">
            <a:avLst/>
          </a:prstGeom>
        </p:spPr>
      </p:pic>
      <p:cxnSp>
        <p:nvCxnSpPr>
          <p:cNvPr id="26" name="Elbow Connector 25"/>
          <p:cNvCxnSpPr/>
          <p:nvPr/>
        </p:nvCxnSpPr>
        <p:spPr>
          <a:xfrm rot="5400000">
            <a:off x="4194098" y="5004249"/>
            <a:ext cx="485601" cy="687909"/>
          </a:xfrm>
          <a:prstGeom prst="bentConnector3">
            <a:avLst>
              <a:gd name="adj1" fmla="val 50000"/>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338940" y="5029203"/>
            <a:ext cx="289512" cy="307777"/>
          </a:xfrm>
          <a:prstGeom prst="rect">
            <a:avLst/>
          </a:prstGeom>
          <a:noFill/>
        </p:spPr>
        <p:txBody>
          <a:bodyPr wrap="none" rtlCol="0">
            <a:spAutoFit/>
          </a:bodyPr>
          <a:lstStyle/>
          <a:p>
            <a:r>
              <a:rPr lang="en-US" sz="1400" b="1" dirty="0">
                <a:solidFill>
                  <a:srgbClr val="9C050A"/>
                </a:solidFill>
              </a:rPr>
              <a:t>+</a:t>
            </a:r>
          </a:p>
        </p:txBody>
      </p:sp>
      <p:sp>
        <p:nvSpPr>
          <p:cNvPr id="29" name="TextBox 28"/>
          <p:cNvSpPr txBox="1"/>
          <p:nvPr/>
        </p:nvSpPr>
        <p:spPr>
          <a:xfrm>
            <a:off x="5085652" y="5017467"/>
            <a:ext cx="248786" cy="307777"/>
          </a:xfrm>
          <a:prstGeom prst="rect">
            <a:avLst/>
          </a:prstGeom>
          <a:noFill/>
        </p:spPr>
        <p:txBody>
          <a:bodyPr wrap="none" rtlCol="0">
            <a:spAutoFit/>
          </a:bodyPr>
          <a:lstStyle/>
          <a:p>
            <a:r>
              <a:rPr lang="en-US" sz="1400" b="1" dirty="0">
                <a:solidFill>
                  <a:srgbClr val="9C050A"/>
                </a:solidFill>
              </a:rPr>
              <a:t>-</a:t>
            </a:r>
          </a:p>
        </p:txBody>
      </p:sp>
      <p:cxnSp>
        <p:nvCxnSpPr>
          <p:cNvPr id="30" name="Elbow Connector 29"/>
          <p:cNvCxnSpPr/>
          <p:nvPr/>
        </p:nvCxnSpPr>
        <p:spPr>
          <a:xfrm rot="16200000" flipH="1">
            <a:off x="5032297" y="5004249"/>
            <a:ext cx="485601" cy="687909"/>
          </a:xfrm>
          <a:prstGeom prst="bentConnector3">
            <a:avLst>
              <a:gd name="adj1" fmla="val 50000"/>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a:blip r:embed="rId7">
            <a:clrChange>
              <a:clrFrom>
                <a:srgbClr val="FFFFFF"/>
              </a:clrFrom>
              <a:clrTo>
                <a:srgbClr val="FFFFFF">
                  <a:alpha val="0"/>
                </a:srgbClr>
              </a:clrTo>
            </a:clrChange>
          </a:blip>
          <a:stretch>
            <a:fillRect/>
          </a:stretch>
        </p:blipFill>
        <p:spPr>
          <a:xfrm>
            <a:off x="6605445" y="1295402"/>
            <a:ext cx="1475763" cy="833254"/>
          </a:xfrm>
          <a:prstGeom prst="rect">
            <a:avLst/>
          </a:prstGeom>
        </p:spPr>
      </p:pic>
      <p:cxnSp>
        <p:nvCxnSpPr>
          <p:cNvPr id="24" name="Elbow Connector 23"/>
          <p:cNvCxnSpPr/>
          <p:nvPr/>
        </p:nvCxnSpPr>
        <p:spPr>
          <a:xfrm rot="5400000">
            <a:off x="9170854" y="4330185"/>
            <a:ext cx="485601" cy="687909"/>
          </a:xfrm>
          <a:prstGeom prst="bentConnector3">
            <a:avLst>
              <a:gd name="adj1" fmla="val 50000"/>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9315696" y="4355139"/>
            <a:ext cx="248786" cy="307777"/>
          </a:xfrm>
          <a:prstGeom prst="rect">
            <a:avLst/>
          </a:prstGeom>
          <a:noFill/>
        </p:spPr>
        <p:txBody>
          <a:bodyPr wrap="none" rtlCol="0">
            <a:spAutoFit/>
          </a:bodyPr>
          <a:lstStyle/>
          <a:p>
            <a:r>
              <a:rPr lang="en-US" sz="1400" b="1" dirty="0">
                <a:solidFill>
                  <a:srgbClr val="9C050A"/>
                </a:solidFill>
              </a:rPr>
              <a:t>-</a:t>
            </a:r>
          </a:p>
        </p:txBody>
      </p:sp>
      <p:sp>
        <p:nvSpPr>
          <p:cNvPr id="27" name="TextBox 26"/>
          <p:cNvSpPr txBox="1"/>
          <p:nvPr/>
        </p:nvSpPr>
        <p:spPr>
          <a:xfrm>
            <a:off x="10062408" y="4343403"/>
            <a:ext cx="289512" cy="307777"/>
          </a:xfrm>
          <a:prstGeom prst="rect">
            <a:avLst/>
          </a:prstGeom>
          <a:noFill/>
        </p:spPr>
        <p:txBody>
          <a:bodyPr wrap="none" rtlCol="0">
            <a:spAutoFit/>
          </a:bodyPr>
          <a:lstStyle/>
          <a:p>
            <a:r>
              <a:rPr lang="en-US" sz="1400" b="1" dirty="0">
                <a:solidFill>
                  <a:srgbClr val="9C050A"/>
                </a:solidFill>
              </a:rPr>
              <a:t>+</a:t>
            </a:r>
          </a:p>
        </p:txBody>
      </p:sp>
      <p:cxnSp>
        <p:nvCxnSpPr>
          <p:cNvPr id="35" name="Elbow Connector 34"/>
          <p:cNvCxnSpPr/>
          <p:nvPr/>
        </p:nvCxnSpPr>
        <p:spPr>
          <a:xfrm rot="16200000" flipH="1">
            <a:off x="10009053" y="4330185"/>
            <a:ext cx="485601" cy="687909"/>
          </a:xfrm>
          <a:prstGeom prst="bentConnector3">
            <a:avLst>
              <a:gd name="adj1" fmla="val 50000"/>
            </a:avLst>
          </a:prstGeom>
          <a:ln w="57150" cmpd="sng">
            <a:solidFill>
              <a:srgbClr val="9C050A"/>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36" name="Group 35"/>
          <p:cNvGrpSpPr>
            <a:grpSpLocks noChangeAspect="1"/>
          </p:cNvGrpSpPr>
          <p:nvPr/>
        </p:nvGrpSpPr>
        <p:grpSpPr>
          <a:xfrm>
            <a:off x="8402049" y="4884706"/>
            <a:ext cx="1507958" cy="1282878"/>
            <a:chOff x="2133600" y="990600"/>
            <a:chExt cx="5186500" cy="4412352"/>
          </a:xfrm>
        </p:grpSpPr>
        <p:pic>
          <p:nvPicPr>
            <p:cNvPr id="37"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9534" r="16684" b="15504"/>
            <a:stretch/>
          </p:blipFill>
          <p:spPr>
            <a:xfrm>
              <a:off x="2133600" y="990600"/>
              <a:ext cx="5186500" cy="3851274"/>
            </a:xfrm>
            <a:prstGeom prst="rect">
              <a:avLst/>
            </a:prstGeom>
          </p:spPr>
        </p:pic>
        <p:pic>
          <p:nvPicPr>
            <p:cNvPr id="38"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69923" r="30093" b="15890"/>
            <a:stretch/>
          </p:blipFill>
          <p:spPr>
            <a:xfrm>
              <a:off x="2133600" y="4821935"/>
              <a:ext cx="4082990" cy="581017"/>
            </a:xfrm>
            <a:prstGeom prst="rect">
              <a:avLst/>
            </a:prstGeom>
          </p:spPr>
        </p:pic>
      </p:grpSp>
      <p:grpSp>
        <p:nvGrpSpPr>
          <p:cNvPr id="40" name="Group 39"/>
          <p:cNvGrpSpPr>
            <a:grpSpLocks noChangeAspect="1"/>
          </p:cNvGrpSpPr>
          <p:nvPr/>
        </p:nvGrpSpPr>
        <p:grpSpPr>
          <a:xfrm>
            <a:off x="10103559" y="4884706"/>
            <a:ext cx="720848" cy="1287497"/>
            <a:chOff x="6222106" y="990600"/>
            <a:chExt cx="2479299" cy="4428239"/>
          </a:xfrm>
        </p:grpSpPr>
        <p:pic>
          <p:nvPicPr>
            <p:cNvPr id="41"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83137" t="-9534" r="-1" b="15504"/>
            <a:stretch/>
          </p:blipFill>
          <p:spPr>
            <a:xfrm>
              <a:off x="7305386" y="990600"/>
              <a:ext cx="1387764" cy="3851274"/>
            </a:xfrm>
            <a:prstGeom prst="rect">
              <a:avLst/>
            </a:prstGeom>
          </p:spPr>
        </p:pic>
        <p:pic>
          <p:nvPicPr>
            <p:cNvPr id="42"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69974" t="69802" b="15504"/>
            <a:stretch/>
          </p:blipFill>
          <p:spPr>
            <a:xfrm>
              <a:off x="6222106" y="4817024"/>
              <a:ext cx="2471044" cy="601815"/>
            </a:xfrm>
            <a:prstGeom prst="rect">
              <a:avLst/>
            </a:prstGeom>
          </p:spPr>
        </p:pic>
        <p:pic>
          <p:nvPicPr>
            <p:cNvPr id="43" name="Picture 42" descr="Screen Shot 2015-11-03 at 8.55.49 PM.png"/>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6087" r="57734" b="368"/>
            <a:stretch/>
          </p:blipFill>
          <p:spPr>
            <a:xfrm>
              <a:off x="7955280" y="4846320"/>
              <a:ext cx="746125" cy="555626"/>
            </a:xfrm>
            <a:prstGeom prst="rect">
              <a:avLst/>
            </a:prstGeom>
          </p:spPr>
        </p:pic>
      </p:grpSp>
      <p:sp>
        <p:nvSpPr>
          <p:cNvPr id="2" name="Title 1"/>
          <p:cNvSpPr>
            <a:spLocks noGrp="1"/>
          </p:cNvSpPr>
          <p:nvPr>
            <p:ph type="title"/>
          </p:nvPr>
        </p:nvSpPr>
        <p:spPr/>
        <p:txBody>
          <a:bodyPr/>
          <a:lstStyle/>
          <a:p>
            <a:r>
              <a:rPr lang="en-US" dirty="0"/>
              <a:t>Partition view</a:t>
            </a:r>
          </a:p>
        </p:txBody>
      </p:sp>
      <p:pic>
        <p:nvPicPr>
          <p:cNvPr id="7" name="Picture 6"/>
          <p:cNvPicPr>
            <a:picLocks noChangeAspect="1"/>
          </p:cNvPicPr>
          <p:nvPr/>
        </p:nvPicPr>
        <p:blipFill>
          <a:blip r:embed="rId8"/>
          <a:stretch>
            <a:fillRect/>
          </a:stretch>
        </p:blipFill>
        <p:spPr>
          <a:xfrm>
            <a:off x="4247452" y="3886202"/>
            <a:ext cx="1219200" cy="1219200"/>
          </a:xfrm>
          <a:prstGeom prst="rect">
            <a:avLst/>
          </a:prstGeom>
        </p:spPr>
      </p:pic>
      <p:pic>
        <p:nvPicPr>
          <p:cNvPr id="3" name="Picture 2"/>
          <p:cNvPicPr>
            <a:picLocks noChangeAspect="1"/>
          </p:cNvPicPr>
          <p:nvPr/>
        </p:nvPicPr>
        <p:blipFill>
          <a:blip r:embed="rId9">
            <a:clrChange>
              <a:clrFrom>
                <a:srgbClr val="FFFFFF"/>
              </a:clrFrom>
              <a:clrTo>
                <a:srgbClr val="FFFFFF">
                  <a:alpha val="0"/>
                </a:srgbClr>
              </a:clrTo>
            </a:clrChange>
          </a:blip>
          <a:stretch>
            <a:fillRect/>
          </a:stretch>
        </p:blipFill>
        <p:spPr>
          <a:xfrm>
            <a:off x="9107277" y="3657602"/>
            <a:ext cx="1488530" cy="990600"/>
          </a:xfrm>
          <a:prstGeom prst="rect">
            <a:avLst/>
          </a:prstGeom>
        </p:spPr>
      </p:pic>
      <p:sp>
        <p:nvSpPr>
          <p:cNvPr id="46" name="TextBox 45"/>
          <p:cNvSpPr txBox="1"/>
          <p:nvPr/>
        </p:nvSpPr>
        <p:spPr>
          <a:xfrm>
            <a:off x="5998393" y="2667003"/>
            <a:ext cx="2552302" cy="769441"/>
          </a:xfrm>
          <a:prstGeom prst="rect">
            <a:avLst/>
          </a:prstGeom>
          <a:noFill/>
        </p:spPr>
        <p:txBody>
          <a:bodyPr wrap="none" rtlCol="0">
            <a:spAutoFit/>
          </a:bodyPr>
          <a:lstStyle/>
          <a:p>
            <a:r>
              <a:rPr lang="en-US" sz="4400" b="1" dirty="0"/>
              <a:t>Different!</a:t>
            </a:r>
          </a:p>
        </p:txBody>
      </p:sp>
      <p:sp>
        <p:nvSpPr>
          <p:cNvPr id="47" name="Bent Arrow 46"/>
          <p:cNvSpPr/>
          <p:nvPr/>
        </p:nvSpPr>
        <p:spPr>
          <a:xfrm rot="10800000" flipH="1">
            <a:off x="7547809" y="3429002"/>
            <a:ext cx="1641909" cy="990600"/>
          </a:xfrm>
          <a:prstGeom prst="bentArrow">
            <a:avLst>
              <a:gd name="adj1" fmla="val 10930"/>
              <a:gd name="adj2" fmla="val 19542"/>
              <a:gd name="adj3" fmla="val 36930"/>
              <a:gd name="adj4" fmla="val 4375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Bent Arrow 47"/>
          <p:cNvSpPr/>
          <p:nvPr/>
        </p:nvSpPr>
        <p:spPr>
          <a:xfrm rot="10800000">
            <a:off x="5414209" y="3429002"/>
            <a:ext cx="1641909" cy="990600"/>
          </a:xfrm>
          <a:prstGeom prst="bentArrow">
            <a:avLst>
              <a:gd name="adj1" fmla="val 10930"/>
              <a:gd name="adj2" fmla="val 19542"/>
              <a:gd name="adj3" fmla="val 36930"/>
              <a:gd name="adj4" fmla="val 4375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2874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animBg="1"/>
      <p:bldP spid="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stretch>
            <a:fillRect/>
          </a:stretch>
        </p:blipFill>
        <p:spPr>
          <a:xfrm>
            <a:off x="3636211" y="1327484"/>
            <a:ext cx="8128000" cy="4241800"/>
          </a:xfrm>
        </p:spPr>
      </p:pic>
      <p:sp>
        <p:nvSpPr>
          <p:cNvPr id="4" name="Title 3">
            <a:extLst>
              <a:ext uri="{FF2B5EF4-FFF2-40B4-BE49-F238E27FC236}">
                <a16:creationId xmlns:a16="http://schemas.microsoft.com/office/drawing/2014/main" id="{E7A1005D-109D-1B82-3046-57065799A1A6}"/>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Continue… </a:t>
            </a:r>
          </a:p>
        </p:txBody>
      </p:sp>
    </p:spTree>
    <p:extLst>
      <p:ext uri="{BB962C8B-B14F-4D97-AF65-F5344CB8AC3E}">
        <p14:creationId xmlns:p14="http://schemas.microsoft.com/office/powerpoint/2010/main" val="2205581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F75864-6B32-528E-189B-83116DF8B48A}"/>
              </a:ext>
            </a:extLst>
          </p:cNvPr>
          <p:cNvSpPr>
            <a:spLocks noGrp="1"/>
          </p:cNvSpPr>
          <p:nvPr>
            <p:ph type="title"/>
          </p:nvPr>
        </p:nvSpPr>
        <p:spPr/>
        <p:txBody>
          <a:bodyPr/>
          <a:lstStyle/>
          <a:p>
            <a:r>
              <a:rPr lang="en-US" dirty="0"/>
              <a:t>Discussion</a:t>
            </a:r>
          </a:p>
        </p:txBody>
      </p:sp>
      <p:sp>
        <p:nvSpPr>
          <p:cNvPr id="6" name="Alternate Process 5">
            <a:extLst>
              <a:ext uri="{FF2B5EF4-FFF2-40B4-BE49-F238E27FC236}">
                <a16:creationId xmlns:a16="http://schemas.microsoft.com/office/drawing/2014/main" id="{BF9ABE99-BC5E-7CB5-3C4E-2DEE421BC801}"/>
              </a:ext>
            </a:extLst>
          </p:cNvPr>
          <p:cNvSpPr/>
          <p:nvPr/>
        </p:nvSpPr>
        <p:spPr>
          <a:xfrm>
            <a:off x="4368668" y="2884254"/>
            <a:ext cx="6024835" cy="1089491"/>
          </a:xfrm>
          <a:prstGeom prst="flowChartAlternate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What could go wrong with this approach?</a:t>
            </a:r>
          </a:p>
        </p:txBody>
      </p:sp>
    </p:spTree>
    <p:extLst>
      <p:ext uri="{BB962C8B-B14F-4D97-AF65-F5344CB8AC3E}">
        <p14:creationId xmlns:p14="http://schemas.microsoft.com/office/powerpoint/2010/main" val="1164342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Growing (and pruning) trees</a:t>
            </a:r>
          </a:p>
        </p:txBody>
      </p:sp>
      <p:sp>
        <p:nvSpPr>
          <p:cNvPr id="3" name="Content Placeholder 2"/>
          <p:cNvSpPr>
            <a:spLocks noGrp="1"/>
          </p:cNvSpPr>
          <p:nvPr>
            <p:ph idx="1"/>
          </p:nvPr>
        </p:nvSpPr>
        <p:spPr/>
        <p:txBody>
          <a:bodyPr anchor="t">
            <a:normAutofit/>
          </a:bodyPr>
          <a:lstStyle/>
          <a:p>
            <a:pPr marL="0" indent="0">
              <a:buNone/>
            </a:pPr>
            <a:r>
              <a:rPr lang="en-US" sz="2400" b="1" dirty="0"/>
              <a:t>Big idea:</a:t>
            </a:r>
            <a:r>
              <a:rPr lang="en-US" sz="2400" dirty="0"/>
              <a:t> build a big tree, then cut off (“prune”) the branches that aren’t improving performance</a:t>
            </a:r>
            <a:endParaRPr lang="en-US" sz="2400" b="1" dirty="0"/>
          </a:p>
        </p:txBody>
      </p:sp>
    </p:spTree>
    <p:extLst>
      <p:ext uri="{BB962C8B-B14F-4D97-AF65-F5344CB8AC3E}">
        <p14:creationId xmlns:p14="http://schemas.microsoft.com/office/powerpoint/2010/main" val="130994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Growing (and pruning) trees</a:t>
            </a:r>
          </a:p>
        </p:txBody>
      </p:sp>
      <p:sp>
        <p:nvSpPr>
          <p:cNvPr id="3" name="Content Placeholder 2"/>
          <p:cNvSpPr>
            <a:spLocks noGrp="1"/>
          </p:cNvSpPr>
          <p:nvPr>
            <p:ph idx="1"/>
          </p:nvPr>
        </p:nvSpPr>
        <p:spPr/>
        <p:txBody>
          <a:bodyPr anchor="t">
            <a:normAutofit/>
          </a:bodyPr>
          <a:lstStyle/>
          <a:p>
            <a:pPr marL="0" indent="0">
              <a:buNone/>
            </a:pPr>
            <a:r>
              <a:rPr lang="en-US" sz="2400" b="1" dirty="0"/>
              <a:t>Big idea:</a:t>
            </a:r>
            <a:r>
              <a:rPr lang="en-US" sz="2400" dirty="0"/>
              <a:t> build a big tree, then cut off (“prune”) the branches that aren’t improving performance</a:t>
            </a:r>
            <a:endParaRPr lang="en-US" sz="2400" b="1" dirty="0"/>
          </a:p>
        </p:txBody>
      </p:sp>
      <p:sp>
        <p:nvSpPr>
          <p:cNvPr id="4" name="Alternate Process 3">
            <a:extLst>
              <a:ext uri="{FF2B5EF4-FFF2-40B4-BE49-F238E27FC236}">
                <a16:creationId xmlns:a16="http://schemas.microsoft.com/office/drawing/2014/main" id="{FB96FE84-1301-E6CF-8445-A54BEB30BFC6}"/>
              </a:ext>
            </a:extLst>
          </p:cNvPr>
          <p:cNvSpPr/>
          <p:nvPr/>
        </p:nvSpPr>
        <p:spPr>
          <a:xfrm>
            <a:off x="4368668" y="2884254"/>
            <a:ext cx="6379543" cy="1089491"/>
          </a:xfrm>
          <a:prstGeom prst="flowChartAlternate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Why not just build a smaller tree to begin with?</a:t>
            </a:r>
          </a:p>
        </p:txBody>
      </p:sp>
    </p:spTree>
    <p:extLst>
      <p:ext uri="{BB962C8B-B14F-4D97-AF65-F5344CB8AC3E}">
        <p14:creationId xmlns:p14="http://schemas.microsoft.com/office/powerpoint/2010/main" val="295140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Flashback: the lasso</a:t>
            </a:r>
          </a:p>
        </p:txBody>
      </p:sp>
      <p:sp>
        <p:nvSpPr>
          <p:cNvPr id="3" name="Content Placeholder 2"/>
          <p:cNvSpPr>
            <a:spLocks noGrp="1"/>
          </p:cNvSpPr>
          <p:nvPr>
            <p:ph idx="1"/>
          </p:nvPr>
        </p:nvSpPr>
        <p:spPr/>
        <p:txBody>
          <a:bodyPr anchor="t">
            <a:normAutofit/>
          </a:bodyPr>
          <a:lstStyle/>
          <a:p>
            <a:r>
              <a:rPr lang="en-US" sz="2400" b="1" dirty="0"/>
              <a:t>Big idea</a:t>
            </a:r>
            <a:r>
              <a:rPr lang="en-US" sz="2400" dirty="0"/>
              <a:t>: minimize RSS plus an additional penalty that rewards small (sum of) </a:t>
            </a:r>
            <a:r>
              <a:rPr lang="en-US" sz="2400" b="1" dirty="0"/>
              <a:t>coefficient values</a:t>
            </a:r>
          </a:p>
        </p:txBody>
      </p:sp>
      <p:grpSp>
        <p:nvGrpSpPr>
          <p:cNvPr id="18" name="Group 17"/>
          <p:cNvGrpSpPr/>
          <p:nvPr/>
        </p:nvGrpSpPr>
        <p:grpSpPr>
          <a:xfrm>
            <a:off x="5009147" y="2181735"/>
            <a:ext cx="2971800" cy="552509"/>
            <a:chOff x="3200400" y="4705290"/>
            <a:chExt cx="2971800" cy="552509"/>
          </a:xfrm>
        </p:grpSpPr>
        <p:sp>
          <p:nvSpPr>
            <p:cNvPr id="19" name="Left Bracket 18"/>
            <p:cNvSpPr/>
            <p:nvPr/>
          </p:nvSpPr>
          <p:spPr>
            <a:xfrm rot="5400000" flipV="1">
              <a:off x="4610099" y="3695699"/>
              <a:ext cx="152401" cy="2971800"/>
            </a:xfrm>
            <a:prstGeom prst="leftBracket">
              <a:avLst/>
            </a:prstGeom>
            <a:ln w="57150" cap="rnd" cmpd="sng">
              <a:solidFill>
                <a:srgbClr val="00336F"/>
              </a:solidFill>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2">
                    <a:lumMod val="50000"/>
                  </a:schemeClr>
                </a:solidFill>
              </a:endParaRPr>
            </a:p>
          </p:txBody>
        </p:sp>
        <p:sp>
          <p:nvSpPr>
            <p:cNvPr id="26" name="TextBox 25"/>
            <p:cNvSpPr txBox="1"/>
            <p:nvPr/>
          </p:nvSpPr>
          <p:spPr>
            <a:xfrm>
              <a:off x="4389875" y="4705290"/>
              <a:ext cx="619079" cy="400110"/>
            </a:xfrm>
            <a:prstGeom prst="rect">
              <a:avLst/>
            </a:prstGeom>
            <a:noFill/>
          </p:spPr>
          <p:txBody>
            <a:bodyPr wrap="none" rtlCol="0">
              <a:spAutoFit/>
            </a:bodyPr>
            <a:lstStyle/>
            <a:p>
              <a:pPr algn="ctr"/>
              <a:r>
                <a:rPr lang="en-US" sz="2000" dirty="0">
                  <a:solidFill>
                    <a:schemeClr val="tx2">
                      <a:lumMod val="50000"/>
                    </a:schemeClr>
                  </a:solidFill>
                </a:rPr>
                <a:t>RSS</a:t>
              </a:r>
            </a:p>
          </p:txBody>
        </p:sp>
      </p:grpSp>
      <p:grpSp>
        <p:nvGrpSpPr>
          <p:cNvPr id="30" name="Group 29"/>
          <p:cNvGrpSpPr/>
          <p:nvPr/>
        </p:nvGrpSpPr>
        <p:grpSpPr>
          <a:xfrm>
            <a:off x="8479399" y="2048445"/>
            <a:ext cx="1257074" cy="933511"/>
            <a:chOff x="3089252" y="4324290"/>
            <a:chExt cx="1257074" cy="933511"/>
          </a:xfrm>
        </p:grpSpPr>
        <p:sp>
          <p:nvSpPr>
            <p:cNvPr id="31" name="Left Bracket 30"/>
            <p:cNvSpPr/>
            <p:nvPr/>
          </p:nvSpPr>
          <p:spPr>
            <a:xfrm rot="5400000" flipV="1">
              <a:off x="3648047" y="4638646"/>
              <a:ext cx="171508" cy="1066802"/>
            </a:xfrm>
            <a:prstGeom prst="leftBracket">
              <a:avLst/>
            </a:prstGeom>
            <a:ln w="57150" cap="rnd" cmpd="sng">
              <a:solidFill>
                <a:srgbClr val="00336F"/>
              </a:solidFill>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2">
                    <a:lumMod val="50000"/>
                  </a:schemeClr>
                </a:solidFill>
              </a:endParaRPr>
            </a:p>
          </p:txBody>
        </p:sp>
        <p:sp>
          <p:nvSpPr>
            <p:cNvPr id="32" name="TextBox 31"/>
            <p:cNvSpPr txBox="1"/>
            <p:nvPr/>
          </p:nvSpPr>
          <p:spPr>
            <a:xfrm>
              <a:off x="3089252" y="4324290"/>
              <a:ext cx="1257074" cy="707886"/>
            </a:xfrm>
            <a:prstGeom prst="rect">
              <a:avLst/>
            </a:prstGeom>
            <a:noFill/>
          </p:spPr>
          <p:txBody>
            <a:bodyPr wrap="none" rtlCol="0">
              <a:spAutoFit/>
            </a:bodyPr>
            <a:lstStyle/>
            <a:p>
              <a:pPr algn="ctr"/>
              <a:r>
                <a:rPr lang="en-US" sz="2000" dirty="0">
                  <a:solidFill>
                    <a:schemeClr val="tx2">
                      <a:lumMod val="50000"/>
                    </a:schemeClr>
                  </a:solidFill>
                </a:rPr>
                <a:t>Shrinkage</a:t>
              </a:r>
            </a:p>
            <a:p>
              <a:pPr algn="ctr"/>
              <a:r>
                <a:rPr lang="en-US" sz="2000" dirty="0">
                  <a:solidFill>
                    <a:schemeClr val="tx2">
                      <a:lumMod val="50000"/>
                    </a:schemeClr>
                  </a:solidFill>
                </a:rPr>
                <a:t>penalty</a:t>
              </a:r>
            </a:p>
          </p:txBody>
        </p:sp>
      </p:grpSp>
      <mc:AlternateContent xmlns:mc="http://schemas.openxmlformats.org/markup-compatibility/2006" xmlns:a14="http://schemas.microsoft.com/office/drawing/2010/main">
        <mc:Choice Requires="a14">
          <p:sp>
            <p:nvSpPr>
              <p:cNvPr id="36" name="TextBox 35"/>
              <p:cNvSpPr txBox="1"/>
              <p:nvPr/>
            </p:nvSpPr>
            <p:spPr>
              <a:xfrm>
                <a:off x="4856748" y="2828354"/>
                <a:ext cx="4751365" cy="1201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2400" i="1" smtClean="0">
                              <a:solidFill>
                                <a:schemeClr val="tx2">
                                  <a:lumMod val="50000"/>
                                </a:schemeClr>
                              </a:solidFill>
                              <a:latin typeface="Cambria Math" panose="02040503050406030204" pitchFamily="18" charset="0"/>
                            </a:rPr>
                          </m:ctrlPr>
                        </m:naryPr>
                        <m:sub>
                          <m:r>
                            <m:rPr>
                              <m:brk m:alnAt="23"/>
                            </m:rPr>
                            <a:rPr lang="en-US" sz="2400" i="1">
                              <a:solidFill>
                                <a:schemeClr val="tx2">
                                  <a:lumMod val="50000"/>
                                </a:schemeClr>
                              </a:solidFill>
                              <a:latin typeface="Cambria Math" charset="0"/>
                            </a:rPr>
                            <m:t>𝑖</m:t>
                          </m:r>
                          <m:r>
                            <a:rPr lang="en-US" sz="2400" i="1">
                              <a:solidFill>
                                <a:schemeClr val="tx2">
                                  <a:lumMod val="50000"/>
                                </a:schemeClr>
                              </a:solidFill>
                              <a:latin typeface="Cambria Math" charset="0"/>
                            </a:rPr>
                            <m:t>=1</m:t>
                          </m:r>
                        </m:sub>
                        <m:sup>
                          <m:r>
                            <a:rPr lang="en-US" sz="2400" i="1">
                              <a:solidFill>
                                <a:schemeClr val="tx2">
                                  <a:lumMod val="50000"/>
                                </a:schemeClr>
                              </a:solidFill>
                              <a:latin typeface="Cambria Math" charset="0"/>
                            </a:rPr>
                            <m:t>𝑛</m:t>
                          </m:r>
                        </m:sup>
                        <m:e>
                          <m:d>
                            <m:dPr>
                              <m:ctrlPr>
                                <a:rPr lang="en-US" sz="2400" i="1">
                                  <a:solidFill>
                                    <a:schemeClr val="tx2">
                                      <a:lumMod val="50000"/>
                                    </a:schemeClr>
                                  </a:solidFill>
                                  <a:latin typeface="Cambria Math" panose="02040503050406030204" pitchFamily="18" charset="0"/>
                                </a:rPr>
                              </m:ctrlPr>
                            </m:dPr>
                            <m:e>
                              <m:sSub>
                                <m:sSubPr>
                                  <m:ctrlPr>
                                    <a:rPr lang="en-US" sz="2400" i="1">
                                      <a:solidFill>
                                        <a:schemeClr val="tx2">
                                          <a:lumMod val="50000"/>
                                        </a:schemeClr>
                                      </a:solidFill>
                                      <a:latin typeface="Cambria Math" panose="02040503050406030204" pitchFamily="18" charset="0"/>
                                    </a:rPr>
                                  </m:ctrlPr>
                                </m:sSubPr>
                                <m:e>
                                  <m:r>
                                    <a:rPr lang="en-US" sz="2400" i="1">
                                      <a:solidFill>
                                        <a:schemeClr val="tx2">
                                          <a:lumMod val="50000"/>
                                        </a:schemeClr>
                                      </a:solidFill>
                                      <a:latin typeface="Cambria Math" charset="0"/>
                                    </a:rPr>
                                    <m:t>𝑦</m:t>
                                  </m:r>
                                </m:e>
                                <m:sub>
                                  <m:r>
                                    <a:rPr lang="en-US" sz="2400" i="1">
                                      <a:solidFill>
                                        <a:schemeClr val="tx2">
                                          <a:lumMod val="50000"/>
                                        </a:schemeClr>
                                      </a:solidFill>
                                      <a:latin typeface="Cambria Math" charset="0"/>
                                    </a:rPr>
                                    <m:t>𝑖</m:t>
                                  </m:r>
                                </m:sub>
                              </m:sSub>
                              <m:r>
                                <a:rPr lang="en-US" sz="2400" i="1">
                                  <a:solidFill>
                                    <a:schemeClr val="tx2">
                                      <a:lumMod val="50000"/>
                                    </a:schemeClr>
                                  </a:solidFill>
                                  <a:latin typeface="Cambria Math" charset="0"/>
                                </a:rPr>
                                <m:t>−</m:t>
                              </m:r>
                              <m:sSub>
                                <m:sSubPr>
                                  <m:ctrlPr>
                                    <a:rPr lang="en-US" sz="2400" i="1">
                                      <a:solidFill>
                                        <a:schemeClr val="tx2">
                                          <a:lumMod val="50000"/>
                                        </a:schemeClr>
                                      </a:solidFill>
                                      <a:latin typeface="Cambria Math" panose="02040503050406030204" pitchFamily="18" charset="0"/>
                                    </a:rPr>
                                  </m:ctrlPr>
                                </m:sSubPr>
                                <m:e>
                                  <m:r>
                                    <a:rPr lang="en-US" sz="2400" i="1">
                                      <a:solidFill>
                                        <a:schemeClr val="tx2">
                                          <a:lumMod val="50000"/>
                                        </a:schemeClr>
                                      </a:solidFill>
                                      <a:latin typeface="Cambria Math" charset="0"/>
                                    </a:rPr>
                                    <m:t>𝛽</m:t>
                                  </m:r>
                                </m:e>
                                <m:sub>
                                  <m:r>
                                    <a:rPr lang="en-US" sz="2400" i="1">
                                      <a:solidFill>
                                        <a:schemeClr val="tx2">
                                          <a:lumMod val="50000"/>
                                        </a:schemeClr>
                                      </a:solidFill>
                                      <a:latin typeface="Cambria Math" charset="0"/>
                                    </a:rPr>
                                    <m:t>0</m:t>
                                  </m:r>
                                </m:sub>
                              </m:sSub>
                              <m:r>
                                <a:rPr lang="en-US" sz="2400" i="1">
                                  <a:solidFill>
                                    <a:schemeClr val="tx2">
                                      <a:lumMod val="50000"/>
                                    </a:schemeClr>
                                  </a:solidFill>
                                  <a:latin typeface="Cambria Math" charset="0"/>
                                </a:rPr>
                                <m:t>−</m:t>
                              </m:r>
                              <m:nary>
                                <m:naryPr>
                                  <m:chr m:val="∑"/>
                                  <m:ctrlPr>
                                    <a:rPr lang="en-US" sz="2400" i="1">
                                      <a:solidFill>
                                        <a:schemeClr val="tx2">
                                          <a:lumMod val="50000"/>
                                        </a:schemeClr>
                                      </a:solidFill>
                                      <a:latin typeface="Cambria Math" panose="02040503050406030204" pitchFamily="18" charset="0"/>
                                    </a:rPr>
                                  </m:ctrlPr>
                                </m:naryPr>
                                <m:sub>
                                  <m:r>
                                    <a:rPr lang="en-US" sz="2400" i="1">
                                      <a:solidFill>
                                        <a:schemeClr val="tx2">
                                          <a:lumMod val="50000"/>
                                        </a:schemeClr>
                                      </a:solidFill>
                                      <a:latin typeface="Cambria Math" charset="0"/>
                                    </a:rPr>
                                    <m:t>𝑗</m:t>
                                  </m:r>
                                  <m:r>
                                    <a:rPr lang="en-US" sz="2400" i="1">
                                      <a:solidFill>
                                        <a:schemeClr val="tx2">
                                          <a:lumMod val="50000"/>
                                        </a:schemeClr>
                                      </a:solidFill>
                                      <a:latin typeface="Cambria Math" charset="0"/>
                                    </a:rPr>
                                    <m:t>=1</m:t>
                                  </m:r>
                                </m:sub>
                                <m:sup>
                                  <m:r>
                                    <a:rPr lang="en-US" sz="2400" i="1">
                                      <a:solidFill>
                                        <a:schemeClr val="tx2">
                                          <a:lumMod val="50000"/>
                                        </a:schemeClr>
                                      </a:solidFill>
                                      <a:latin typeface="Cambria Math" charset="0"/>
                                    </a:rPr>
                                    <m:t>𝑝</m:t>
                                  </m:r>
                                </m:sup>
                                <m:e>
                                  <m:sSub>
                                    <m:sSubPr>
                                      <m:ctrlPr>
                                        <a:rPr lang="en-US" sz="2400" i="1">
                                          <a:solidFill>
                                            <a:schemeClr val="tx2">
                                              <a:lumMod val="50000"/>
                                            </a:schemeClr>
                                          </a:solidFill>
                                          <a:latin typeface="Cambria Math" panose="02040503050406030204" pitchFamily="18" charset="0"/>
                                        </a:rPr>
                                      </m:ctrlPr>
                                    </m:sSubPr>
                                    <m:e>
                                      <m:r>
                                        <a:rPr lang="en-US" sz="2400" i="1">
                                          <a:solidFill>
                                            <a:schemeClr val="tx2">
                                              <a:lumMod val="50000"/>
                                            </a:schemeClr>
                                          </a:solidFill>
                                          <a:latin typeface="Cambria Math" charset="0"/>
                                        </a:rPr>
                                        <m:t>𝛽</m:t>
                                      </m:r>
                                    </m:e>
                                    <m:sub>
                                      <m:r>
                                        <a:rPr lang="en-US" sz="2400" i="1">
                                          <a:solidFill>
                                            <a:schemeClr val="tx2">
                                              <a:lumMod val="50000"/>
                                            </a:schemeClr>
                                          </a:solidFill>
                                          <a:latin typeface="Cambria Math" charset="0"/>
                                        </a:rPr>
                                        <m:t>𝑗</m:t>
                                      </m:r>
                                    </m:sub>
                                  </m:sSub>
                                  <m:sSub>
                                    <m:sSubPr>
                                      <m:ctrlPr>
                                        <a:rPr lang="en-US" sz="2400" i="1">
                                          <a:solidFill>
                                            <a:schemeClr val="tx2">
                                              <a:lumMod val="50000"/>
                                            </a:schemeClr>
                                          </a:solidFill>
                                          <a:latin typeface="Cambria Math" panose="02040503050406030204" pitchFamily="18" charset="0"/>
                                        </a:rPr>
                                      </m:ctrlPr>
                                    </m:sSubPr>
                                    <m:e>
                                      <m:r>
                                        <a:rPr lang="en-US" sz="2400" i="1">
                                          <a:solidFill>
                                            <a:schemeClr val="tx2">
                                              <a:lumMod val="50000"/>
                                            </a:schemeClr>
                                          </a:solidFill>
                                          <a:latin typeface="Cambria Math" charset="0"/>
                                        </a:rPr>
                                        <m:t>𝑥</m:t>
                                      </m:r>
                                    </m:e>
                                    <m:sub>
                                      <m:r>
                                        <a:rPr lang="en-US" sz="2400" i="1">
                                          <a:solidFill>
                                            <a:schemeClr val="tx2">
                                              <a:lumMod val="50000"/>
                                            </a:schemeClr>
                                          </a:solidFill>
                                          <a:latin typeface="Cambria Math" charset="0"/>
                                        </a:rPr>
                                        <m:t>𝑖𝑗</m:t>
                                      </m:r>
                                    </m:sub>
                                  </m:sSub>
                                </m:e>
                              </m:nary>
                            </m:e>
                          </m:d>
                          <m:r>
                            <a:rPr lang="en-US" sz="2400" i="1">
                              <a:solidFill>
                                <a:schemeClr val="tx2">
                                  <a:lumMod val="50000"/>
                                </a:schemeClr>
                              </a:solidFill>
                              <a:latin typeface="Cambria Math" charset="0"/>
                            </a:rPr>
                            <m:t>+</m:t>
                          </m:r>
                          <m:r>
                            <a:rPr lang="en-US" sz="2400" i="1">
                              <a:solidFill>
                                <a:schemeClr val="tx2">
                                  <a:lumMod val="50000"/>
                                </a:schemeClr>
                              </a:solidFill>
                              <a:latin typeface="Cambria Math" charset="0"/>
                            </a:rPr>
                            <m:t>𝜆</m:t>
                          </m:r>
                          <m:nary>
                            <m:naryPr>
                              <m:chr m:val="∑"/>
                              <m:ctrlPr>
                                <a:rPr lang="en-US" sz="2400" i="1">
                                  <a:solidFill>
                                    <a:schemeClr val="tx2">
                                      <a:lumMod val="50000"/>
                                    </a:schemeClr>
                                  </a:solidFill>
                                  <a:latin typeface="Cambria Math" panose="02040503050406030204" pitchFamily="18" charset="0"/>
                                </a:rPr>
                              </m:ctrlPr>
                            </m:naryPr>
                            <m:sub>
                              <m:eqArr>
                                <m:eqArrPr>
                                  <m:ctrlPr>
                                    <a:rPr lang="en-US" sz="2400" i="1">
                                      <a:solidFill>
                                        <a:schemeClr val="tx2">
                                          <a:lumMod val="50000"/>
                                        </a:schemeClr>
                                      </a:solidFill>
                                      <a:latin typeface="Cambria Math" panose="02040503050406030204" pitchFamily="18" charset="0"/>
                                    </a:rPr>
                                  </m:ctrlPr>
                                </m:eqArrPr>
                                <m:e>
                                  <m:r>
                                    <m:rPr>
                                      <m:brk m:alnAt="23"/>
                                    </m:rPr>
                                    <a:rPr lang="en-US" sz="2400" i="1">
                                      <a:solidFill>
                                        <a:schemeClr val="tx2">
                                          <a:lumMod val="50000"/>
                                        </a:schemeClr>
                                      </a:solidFill>
                                      <a:latin typeface="Cambria Math" charset="0"/>
                                    </a:rPr>
                                    <m:t>𝑗</m:t>
                                  </m:r>
                                  <m:r>
                                    <a:rPr lang="en-US" sz="2400" i="1">
                                      <a:solidFill>
                                        <a:schemeClr val="tx2">
                                          <a:lumMod val="50000"/>
                                        </a:schemeClr>
                                      </a:solidFill>
                                      <a:latin typeface="Cambria Math" charset="0"/>
                                    </a:rPr>
                                    <m:t>=1</m:t>
                                  </m:r>
                                </m:e>
                                <m:e>
                                  <m:r>
                                    <a:rPr lang="en-US" sz="2400" i="1">
                                      <a:solidFill>
                                        <a:schemeClr val="tx2">
                                          <a:lumMod val="50000"/>
                                        </a:schemeClr>
                                      </a:solidFill>
                                      <a:latin typeface="Cambria Math" charset="0"/>
                                    </a:rPr>
                                    <m:t> </m:t>
                                  </m:r>
                                </m:e>
                              </m:eqArr>
                            </m:sub>
                            <m:sup>
                              <m:r>
                                <a:rPr lang="en-US" sz="2400" i="1">
                                  <a:solidFill>
                                    <a:schemeClr val="tx2">
                                      <a:lumMod val="50000"/>
                                    </a:schemeClr>
                                  </a:solidFill>
                                  <a:latin typeface="Cambria Math" charset="0"/>
                                </a:rPr>
                                <m:t>𝑝</m:t>
                              </m:r>
                            </m:sup>
                            <m:e>
                              <m:sSubSup>
                                <m:sSubSupPr>
                                  <m:ctrlPr>
                                    <a:rPr lang="en-US" sz="2400" i="1">
                                      <a:solidFill>
                                        <a:schemeClr val="tx2">
                                          <a:lumMod val="50000"/>
                                        </a:schemeClr>
                                      </a:solidFill>
                                      <a:latin typeface="Cambria Math" panose="02040503050406030204" pitchFamily="18" charset="0"/>
                                    </a:rPr>
                                  </m:ctrlPr>
                                </m:sSubSupPr>
                                <m:e>
                                  <m:r>
                                    <a:rPr lang="en-US" sz="2400" i="1">
                                      <a:solidFill>
                                        <a:schemeClr val="tx2">
                                          <a:lumMod val="50000"/>
                                        </a:schemeClr>
                                      </a:solidFill>
                                      <a:latin typeface="Cambria Math" charset="0"/>
                                    </a:rPr>
                                    <m:t>𝛽</m:t>
                                  </m:r>
                                </m:e>
                                <m:sub>
                                  <m:r>
                                    <a:rPr lang="en-US" sz="2400" i="1">
                                      <a:solidFill>
                                        <a:schemeClr val="tx2">
                                          <a:lumMod val="50000"/>
                                        </a:schemeClr>
                                      </a:solidFill>
                                      <a:latin typeface="Cambria Math" charset="0"/>
                                    </a:rPr>
                                    <m:t>𝑗</m:t>
                                  </m:r>
                                </m:sub>
                                <m:sup>
                                  <m:r>
                                    <a:rPr lang="en-US" sz="2400" i="1">
                                      <a:solidFill>
                                        <a:schemeClr val="tx2">
                                          <a:lumMod val="50000"/>
                                        </a:schemeClr>
                                      </a:solidFill>
                                      <a:latin typeface="Cambria Math" charset="0"/>
                                    </a:rPr>
                                    <m:t>2</m:t>
                                  </m:r>
                                </m:sup>
                              </m:sSubSup>
                            </m:e>
                          </m:nary>
                        </m:e>
                      </m:nary>
                    </m:oMath>
                  </m:oMathPara>
                </a14:m>
                <a:endParaRPr lang="en-US" sz="2400" dirty="0">
                  <a:solidFill>
                    <a:schemeClr val="tx2">
                      <a:lumMod val="50000"/>
                    </a:schemeClr>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856748" y="2828354"/>
                <a:ext cx="4751365" cy="1201291"/>
              </a:xfrm>
              <a:prstGeom prst="rect">
                <a:avLst/>
              </a:prstGeom>
              <a:blipFill>
                <a:blip r:embed="rId3"/>
                <a:stretch>
                  <a:fillRect l="-23200" t="-93750" r="-6667" b="-143750"/>
                </a:stretch>
              </a:blipFill>
            </p:spPr>
            <p:txBody>
              <a:bodyPr/>
              <a:lstStyle/>
              <a:p>
                <a:r>
                  <a:rPr lang="en-US">
                    <a:noFill/>
                  </a:rPr>
                  <a:t> </a:t>
                </a:r>
              </a:p>
            </p:txBody>
          </p:sp>
        </mc:Fallback>
      </mc:AlternateContent>
      <p:grpSp>
        <p:nvGrpSpPr>
          <p:cNvPr id="37" name="Group 36"/>
          <p:cNvGrpSpPr/>
          <p:nvPr/>
        </p:nvGrpSpPr>
        <p:grpSpPr>
          <a:xfrm>
            <a:off x="7503488" y="3648644"/>
            <a:ext cx="1353606" cy="1165086"/>
            <a:chOff x="4345175" y="1795671"/>
            <a:chExt cx="1353606" cy="1165086"/>
          </a:xfrm>
        </p:grpSpPr>
        <p:cxnSp>
          <p:nvCxnSpPr>
            <p:cNvPr id="38" name="Straight Arrow Connector 37"/>
            <p:cNvCxnSpPr/>
            <p:nvPr/>
          </p:nvCxnSpPr>
          <p:spPr>
            <a:xfrm flipV="1">
              <a:off x="5021978" y="1795671"/>
              <a:ext cx="334056" cy="457200"/>
            </a:xfrm>
            <a:prstGeom prst="straightConnector1">
              <a:avLst/>
            </a:prstGeom>
            <a:ln w="57150" cap="rnd" cmpd="sng">
              <a:solidFill>
                <a:srgbClr val="00336F"/>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4345175" y="2252871"/>
              <a:ext cx="1353606" cy="707886"/>
            </a:xfrm>
            <a:prstGeom prst="rect">
              <a:avLst/>
            </a:prstGeom>
            <a:noFill/>
          </p:spPr>
          <p:txBody>
            <a:bodyPr wrap="none" rtlCol="0">
              <a:spAutoFit/>
            </a:bodyPr>
            <a:lstStyle/>
            <a:p>
              <a:pPr algn="ctr"/>
              <a:r>
                <a:rPr lang="en-US" sz="2000" dirty="0">
                  <a:solidFill>
                    <a:schemeClr val="tx2">
                      <a:lumMod val="50000"/>
                    </a:schemeClr>
                  </a:solidFill>
                </a:rPr>
                <a:t>Tuning</a:t>
              </a:r>
            </a:p>
            <a:p>
              <a:pPr algn="ctr"/>
              <a:r>
                <a:rPr lang="en-US" sz="2000" dirty="0">
                  <a:solidFill>
                    <a:schemeClr val="tx2">
                      <a:lumMod val="50000"/>
                    </a:schemeClr>
                  </a:solidFill>
                </a:rPr>
                <a:t>parameter</a:t>
              </a:r>
            </a:p>
          </p:txBody>
        </p:sp>
      </p:grpSp>
    </p:spTree>
    <p:extLst>
      <p:ext uri="{BB962C8B-B14F-4D97-AF65-F5344CB8AC3E}">
        <p14:creationId xmlns:p14="http://schemas.microsoft.com/office/powerpoint/2010/main" val="3358113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6776589" y="2828616"/>
            <a:ext cx="1979653" cy="2158663"/>
            <a:chOff x="3003152" y="3505200"/>
            <a:chExt cx="1979653" cy="2158663"/>
          </a:xfrm>
        </p:grpSpPr>
        <p:sp>
          <p:nvSpPr>
            <p:cNvPr id="42" name="Rounded Rectangle 41"/>
            <p:cNvSpPr/>
            <p:nvPr/>
          </p:nvSpPr>
          <p:spPr>
            <a:xfrm>
              <a:off x="3003152" y="3505200"/>
              <a:ext cx="1848481" cy="762000"/>
            </a:xfrm>
            <a:prstGeom prst="roundRect">
              <a:avLst/>
            </a:prstGeom>
            <a:solidFill>
              <a:srgbClr val="FFFFFF"/>
            </a:solidFill>
            <a:ln>
              <a:solidFill>
                <a:srgbClr val="FFC000"/>
              </a:solidFill>
            </a:ln>
            <a:effectLst>
              <a:glow rad="228600">
                <a:srgbClr val="FFC000">
                  <a:alpha val="40000"/>
                </a:srgbClr>
              </a:glow>
              <a:outerShdw blurRad="38100" dist="25400" dir="2700000" algn="br" rotWithShape="0">
                <a:srgbClr val="000000">
                  <a:alpha val="6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lumMod val="50000"/>
                  </a:schemeClr>
                </a:solidFill>
              </a:endParaRPr>
            </a:p>
          </p:txBody>
        </p:sp>
        <p:grpSp>
          <p:nvGrpSpPr>
            <p:cNvPr id="43" name="Group 42"/>
            <p:cNvGrpSpPr/>
            <p:nvPr/>
          </p:nvGrpSpPr>
          <p:grpSpPr>
            <a:xfrm>
              <a:off x="3018806" y="4343400"/>
              <a:ext cx="1963999" cy="1320463"/>
              <a:chOff x="4733583" y="1447800"/>
              <a:chExt cx="1963999" cy="1320463"/>
            </a:xfrm>
          </p:grpSpPr>
          <p:cxnSp>
            <p:nvCxnSpPr>
              <p:cNvPr id="44" name="Straight Arrow Connector 43"/>
              <p:cNvCxnSpPr>
                <a:stCxn id="45" idx="0"/>
              </p:cNvCxnSpPr>
              <p:nvPr/>
            </p:nvCxnSpPr>
            <p:spPr>
              <a:xfrm flipH="1" flipV="1">
                <a:off x="5677177" y="1447800"/>
                <a:ext cx="38406" cy="304800"/>
              </a:xfrm>
              <a:prstGeom prst="straightConnector1">
                <a:avLst/>
              </a:prstGeom>
              <a:ln w="57150" cap="rnd" cmpd="sng">
                <a:solidFill>
                  <a:srgbClr val="00347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733583" y="1752600"/>
                <a:ext cx="1963999" cy="1015663"/>
              </a:xfrm>
              <a:prstGeom prst="rect">
                <a:avLst/>
              </a:prstGeom>
              <a:noFill/>
            </p:spPr>
            <p:txBody>
              <a:bodyPr wrap="none" rtlCol="0">
                <a:spAutoFit/>
              </a:bodyPr>
              <a:lstStyle/>
              <a:p>
                <a:pPr algn="ctr"/>
                <a:r>
                  <a:rPr lang="en-US" sz="2000" dirty="0">
                    <a:solidFill>
                      <a:schemeClr val="tx2">
                        <a:lumMod val="50000"/>
                      </a:schemeClr>
                    </a:solidFill>
                  </a:rPr>
                  <a:t>Difference b/t</a:t>
                </a:r>
              </a:p>
              <a:p>
                <a:pPr algn="ctr"/>
                <a:r>
                  <a:rPr lang="en-US" sz="2000" dirty="0">
                    <a:solidFill>
                      <a:schemeClr val="tx2">
                        <a:lumMod val="50000"/>
                      </a:schemeClr>
                    </a:solidFill>
                  </a:rPr>
                  <a:t>true &amp; predicted </a:t>
                </a:r>
              </a:p>
              <a:p>
                <a:pPr algn="ctr"/>
                <a:r>
                  <a:rPr lang="en-US" sz="2000" dirty="0">
                    <a:solidFill>
                      <a:schemeClr val="tx2">
                        <a:lumMod val="50000"/>
                      </a:schemeClr>
                    </a:solidFill>
                  </a:rPr>
                  <a:t>values</a:t>
                </a:r>
              </a:p>
            </p:txBody>
          </p:sp>
        </p:grpSp>
      </p:grpSp>
      <p:grpSp>
        <p:nvGrpSpPr>
          <p:cNvPr id="13" name="Group 12"/>
          <p:cNvGrpSpPr/>
          <p:nvPr/>
        </p:nvGrpSpPr>
        <p:grpSpPr>
          <a:xfrm>
            <a:off x="5426204" y="2809626"/>
            <a:ext cx="2182328" cy="3184266"/>
            <a:chOff x="2474457" y="3448111"/>
            <a:chExt cx="2182328" cy="3184266"/>
          </a:xfrm>
        </p:grpSpPr>
        <p:sp>
          <p:nvSpPr>
            <p:cNvPr id="40" name="Rounded Rectangle 39"/>
            <p:cNvSpPr/>
            <p:nvPr/>
          </p:nvSpPr>
          <p:spPr>
            <a:xfrm>
              <a:off x="2873616" y="3448111"/>
              <a:ext cx="1028241" cy="1101801"/>
            </a:xfrm>
            <a:prstGeom prst="roundRect">
              <a:avLst>
                <a:gd name="adj" fmla="val 8492"/>
              </a:avLst>
            </a:prstGeom>
            <a:solidFill>
              <a:srgbClr val="FFFFFF"/>
            </a:solidFill>
            <a:ln>
              <a:solidFill>
                <a:srgbClr val="FFC000"/>
              </a:solidFill>
            </a:ln>
            <a:effectLst>
              <a:glow rad="228600">
                <a:srgbClr val="FFC000">
                  <a:alpha val="40000"/>
                </a:srgbClr>
              </a:glow>
              <a:outerShdw blurRad="38100" dist="25400" dir="2700000" algn="br" rotWithShape="0">
                <a:srgbClr val="000000">
                  <a:alpha val="6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lumMod val="50000"/>
                  </a:schemeClr>
                </a:solidFill>
              </a:endParaRPr>
            </a:p>
          </p:txBody>
        </p:sp>
        <p:grpSp>
          <p:nvGrpSpPr>
            <p:cNvPr id="37" name="Group 36"/>
            <p:cNvGrpSpPr/>
            <p:nvPr/>
          </p:nvGrpSpPr>
          <p:grpSpPr>
            <a:xfrm>
              <a:off x="2474457" y="4648200"/>
              <a:ext cx="2182328" cy="1984177"/>
              <a:chOff x="4189234" y="1752600"/>
              <a:chExt cx="2182328" cy="1984177"/>
            </a:xfrm>
          </p:grpSpPr>
          <p:cxnSp>
            <p:nvCxnSpPr>
              <p:cNvPr id="38" name="Straight Arrow Connector 37"/>
              <p:cNvCxnSpPr/>
              <p:nvPr/>
            </p:nvCxnSpPr>
            <p:spPr>
              <a:xfrm flipV="1">
                <a:off x="5211865" y="1752600"/>
                <a:ext cx="8112" cy="914400"/>
              </a:xfrm>
              <a:prstGeom prst="straightConnector1">
                <a:avLst/>
              </a:prstGeom>
              <a:ln w="57150" cap="rnd" cmpd="sng">
                <a:solidFill>
                  <a:srgbClr val="00347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4189234" y="2721114"/>
                <a:ext cx="2182328" cy="1015663"/>
              </a:xfrm>
              <a:prstGeom prst="rect">
                <a:avLst/>
              </a:prstGeom>
              <a:noFill/>
            </p:spPr>
            <p:txBody>
              <a:bodyPr wrap="none" rtlCol="0">
                <a:spAutoFit/>
              </a:bodyPr>
              <a:lstStyle/>
              <a:p>
                <a:pPr algn="ctr"/>
                <a:r>
                  <a:rPr lang="en-US" sz="2000" dirty="0">
                    <a:solidFill>
                      <a:schemeClr val="tx2">
                        <a:lumMod val="50000"/>
                      </a:schemeClr>
                    </a:solidFill>
                  </a:rPr>
                  <a:t>Then consider</a:t>
                </a:r>
              </a:p>
              <a:p>
                <a:pPr algn="ctr"/>
                <a:r>
                  <a:rPr lang="en-US" sz="2000" dirty="0">
                    <a:solidFill>
                      <a:schemeClr val="tx2">
                        <a:lumMod val="50000"/>
                      </a:schemeClr>
                    </a:solidFill>
                  </a:rPr>
                  <a:t>only the</a:t>
                </a:r>
              </a:p>
              <a:p>
                <a:pPr algn="ctr"/>
                <a:r>
                  <a:rPr lang="en-US" sz="2000" dirty="0">
                    <a:solidFill>
                      <a:schemeClr val="tx2">
                        <a:lumMod val="50000"/>
                      </a:schemeClr>
                    </a:solidFill>
                  </a:rPr>
                  <a:t>relevant predictors</a:t>
                </a:r>
              </a:p>
            </p:txBody>
          </p:sp>
        </p:grpSp>
      </p:grpSp>
      <p:grpSp>
        <p:nvGrpSpPr>
          <p:cNvPr id="12" name="Group 11"/>
          <p:cNvGrpSpPr/>
          <p:nvPr/>
        </p:nvGrpSpPr>
        <p:grpSpPr>
          <a:xfrm>
            <a:off x="3396053" y="2543462"/>
            <a:ext cx="2464264" cy="2438401"/>
            <a:chOff x="1014308" y="3276599"/>
            <a:chExt cx="2464264" cy="2438401"/>
          </a:xfrm>
        </p:grpSpPr>
        <p:sp>
          <p:nvSpPr>
            <p:cNvPr id="30" name="Rounded Rectangle 29"/>
            <p:cNvSpPr/>
            <p:nvPr/>
          </p:nvSpPr>
          <p:spPr>
            <a:xfrm>
              <a:off x="2727189" y="3276599"/>
              <a:ext cx="751383" cy="1313853"/>
            </a:xfrm>
            <a:prstGeom prst="roundRect">
              <a:avLst/>
            </a:prstGeom>
            <a:solidFill>
              <a:srgbClr val="FFFFFF"/>
            </a:solidFill>
            <a:ln>
              <a:solidFill>
                <a:srgbClr val="FFC000"/>
              </a:solidFill>
            </a:ln>
            <a:effectLst>
              <a:glow rad="228600">
                <a:srgbClr val="FFC000">
                  <a:alpha val="40000"/>
                </a:srgbClr>
              </a:glow>
              <a:outerShdw blurRad="38100" dist="25400" dir="2700000" algn="br" rotWithShape="0">
                <a:srgbClr val="000000">
                  <a:alpha val="6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lumMod val="50000"/>
                  </a:schemeClr>
                </a:solidFill>
              </a:endParaRPr>
            </a:p>
          </p:txBody>
        </p:sp>
        <p:grpSp>
          <p:nvGrpSpPr>
            <p:cNvPr id="31" name="Group 30"/>
            <p:cNvGrpSpPr/>
            <p:nvPr/>
          </p:nvGrpSpPr>
          <p:grpSpPr>
            <a:xfrm>
              <a:off x="1014308" y="4495800"/>
              <a:ext cx="2068195" cy="1219200"/>
              <a:chOff x="3987883" y="2209800"/>
              <a:chExt cx="2068195" cy="1219200"/>
            </a:xfrm>
          </p:grpSpPr>
          <p:cxnSp>
            <p:nvCxnSpPr>
              <p:cNvPr id="32" name="Straight Arrow Connector 31"/>
              <p:cNvCxnSpPr/>
              <p:nvPr/>
            </p:nvCxnSpPr>
            <p:spPr>
              <a:xfrm flipV="1">
                <a:off x="5211865" y="2209800"/>
                <a:ext cx="428710" cy="457200"/>
              </a:xfrm>
              <a:prstGeom prst="straightConnector1">
                <a:avLst/>
              </a:prstGeom>
              <a:ln w="57150" cap="rnd" cmpd="sng">
                <a:solidFill>
                  <a:srgbClr val="00347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3987883" y="2721114"/>
                <a:ext cx="2068195" cy="707886"/>
              </a:xfrm>
              <a:prstGeom prst="rect">
                <a:avLst/>
              </a:prstGeom>
              <a:noFill/>
            </p:spPr>
            <p:txBody>
              <a:bodyPr wrap="none" rtlCol="0">
                <a:spAutoFit/>
              </a:bodyPr>
              <a:lstStyle/>
              <a:p>
                <a:pPr algn="ctr"/>
                <a:r>
                  <a:rPr lang="en-US" sz="2000" dirty="0">
                    <a:solidFill>
                      <a:schemeClr val="tx2">
                        <a:lumMod val="50000"/>
                      </a:schemeClr>
                    </a:solidFill>
                  </a:rPr>
                  <a:t>Loop over</a:t>
                </a:r>
              </a:p>
              <a:p>
                <a:pPr algn="ctr"/>
                <a:r>
                  <a:rPr lang="en-US" sz="2000" dirty="0">
                    <a:solidFill>
                      <a:schemeClr val="tx2">
                        <a:lumMod val="50000"/>
                      </a:schemeClr>
                    </a:solidFill>
                  </a:rPr>
                  <a:t>all terminal nodes</a:t>
                </a:r>
              </a:p>
            </p:txBody>
          </p:sp>
        </p:grpSp>
      </p:grpSp>
      <p:sp>
        <p:nvSpPr>
          <p:cNvPr id="2" name="Title 1"/>
          <p:cNvSpPr>
            <a:spLocks noGrp="1"/>
          </p:cNvSpPr>
          <p:nvPr>
            <p:ph type="title"/>
          </p:nvPr>
        </p:nvSpPr>
        <p:spPr/>
        <p:txBody>
          <a:bodyPr/>
          <a:lstStyle/>
          <a:p>
            <a:r>
              <a:rPr lang="en-US" dirty="0"/>
              <a:t>Cost complexity pruning</a:t>
            </a:r>
          </a:p>
        </p:txBody>
      </p:sp>
      <p:sp>
        <p:nvSpPr>
          <p:cNvPr id="3" name="Content Placeholder 2"/>
          <p:cNvSpPr>
            <a:spLocks noGrp="1"/>
          </p:cNvSpPr>
          <p:nvPr>
            <p:ph idx="1"/>
          </p:nvPr>
        </p:nvSpPr>
        <p:spPr/>
        <p:txBody>
          <a:bodyPr anchor="t">
            <a:normAutofit/>
          </a:bodyPr>
          <a:lstStyle/>
          <a:p>
            <a:r>
              <a:rPr lang="en-US" sz="2400" b="1" dirty="0"/>
              <a:t>Big idea</a:t>
            </a:r>
            <a:r>
              <a:rPr lang="en-US" sz="2400" dirty="0"/>
              <a:t>: minimize RSS plus an additional penalty that rewards small </a:t>
            </a:r>
            <a:r>
              <a:rPr lang="en-US" sz="2400" b="1" dirty="0"/>
              <a:t>trees</a:t>
            </a:r>
          </a:p>
        </p:txBody>
      </p:sp>
      <p:grpSp>
        <p:nvGrpSpPr>
          <p:cNvPr id="20" name="Group 19"/>
          <p:cNvGrpSpPr/>
          <p:nvPr/>
        </p:nvGrpSpPr>
        <p:grpSpPr>
          <a:xfrm>
            <a:off x="5235068" y="2105720"/>
            <a:ext cx="3352800" cy="552512"/>
            <a:chOff x="3048000" y="4705290"/>
            <a:chExt cx="3352800" cy="552512"/>
          </a:xfrm>
        </p:grpSpPr>
        <p:sp>
          <p:nvSpPr>
            <p:cNvPr id="21" name="Left Bracket 20"/>
            <p:cNvSpPr/>
            <p:nvPr/>
          </p:nvSpPr>
          <p:spPr>
            <a:xfrm rot="5400000" flipV="1">
              <a:off x="4651990" y="3508993"/>
              <a:ext cx="144819" cy="3352800"/>
            </a:xfrm>
            <a:prstGeom prst="leftBracket">
              <a:avLst/>
            </a:prstGeom>
            <a:ln w="57150" cap="rnd" cmpd="sng">
              <a:solidFill>
                <a:srgbClr val="003470"/>
              </a:solidFill>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2">
                    <a:lumMod val="50000"/>
                  </a:schemeClr>
                </a:solidFill>
              </a:endParaRPr>
            </a:p>
          </p:txBody>
        </p:sp>
        <p:sp>
          <p:nvSpPr>
            <p:cNvPr id="22" name="TextBox 21"/>
            <p:cNvSpPr txBox="1"/>
            <p:nvPr/>
          </p:nvSpPr>
          <p:spPr>
            <a:xfrm>
              <a:off x="4363646" y="4705290"/>
              <a:ext cx="619079" cy="400110"/>
            </a:xfrm>
            <a:prstGeom prst="rect">
              <a:avLst/>
            </a:prstGeom>
            <a:noFill/>
          </p:spPr>
          <p:txBody>
            <a:bodyPr wrap="none" rtlCol="0">
              <a:spAutoFit/>
            </a:bodyPr>
            <a:lstStyle/>
            <a:p>
              <a:pPr algn="ctr"/>
              <a:r>
                <a:rPr lang="en-US" sz="2000" dirty="0">
                  <a:solidFill>
                    <a:schemeClr val="tx2">
                      <a:lumMod val="50000"/>
                    </a:schemeClr>
                  </a:solidFill>
                </a:rPr>
                <a:t>RSS</a:t>
              </a:r>
            </a:p>
          </p:txBody>
        </p:sp>
      </p:grpSp>
      <p:grpSp>
        <p:nvGrpSpPr>
          <p:cNvPr id="27" name="Group 26"/>
          <p:cNvGrpSpPr/>
          <p:nvPr/>
        </p:nvGrpSpPr>
        <p:grpSpPr>
          <a:xfrm>
            <a:off x="9758273" y="3068623"/>
            <a:ext cx="2066749" cy="1323439"/>
            <a:chOff x="3710196" y="3803972"/>
            <a:chExt cx="2066749" cy="1323439"/>
          </a:xfrm>
        </p:grpSpPr>
        <p:cxnSp>
          <p:nvCxnSpPr>
            <p:cNvPr id="28" name="Straight Arrow Connector 27"/>
            <p:cNvCxnSpPr/>
            <p:nvPr/>
          </p:nvCxnSpPr>
          <p:spPr>
            <a:xfrm flipH="1" flipV="1">
              <a:off x="3710196" y="3962401"/>
              <a:ext cx="508675" cy="314633"/>
            </a:xfrm>
            <a:prstGeom prst="straightConnector1">
              <a:avLst/>
            </a:prstGeom>
            <a:ln w="57150" cap="rnd" cmpd="sng">
              <a:solidFill>
                <a:srgbClr val="00347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003703" y="3803972"/>
              <a:ext cx="1773242" cy="1323439"/>
            </a:xfrm>
            <a:prstGeom prst="rect">
              <a:avLst/>
            </a:prstGeom>
            <a:noFill/>
          </p:spPr>
          <p:txBody>
            <a:bodyPr wrap="none" rtlCol="0">
              <a:spAutoFit/>
            </a:bodyPr>
            <a:lstStyle/>
            <a:p>
              <a:pPr algn="ctr"/>
              <a:r>
                <a:rPr lang="en-US" sz="2000" dirty="0">
                  <a:solidFill>
                    <a:schemeClr val="tx2">
                      <a:lumMod val="50000"/>
                    </a:schemeClr>
                  </a:solidFill>
                </a:rPr>
                <a:t>Rewards</a:t>
              </a:r>
            </a:p>
            <a:p>
              <a:pPr algn="ctr"/>
              <a:r>
                <a:rPr lang="en-US" sz="2000" dirty="0">
                  <a:solidFill>
                    <a:schemeClr val="tx2">
                      <a:lumMod val="50000"/>
                    </a:schemeClr>
                  </a:solidFill>
                </a:rPr>
                <a:t>trees with</a:t>
              </a:r>
            </a:p>
            <a:p>
              <a:pPr algn="ctr"/>
              <a:r>
                <a:rPr lang="en-US" sz="2000" dirty="0">
                  <a:solidFill>
                    <a:schemeClr val="tx2">
                      <a:lumMod val="50000"/>
                    </a:schemeClr>
                  </a:solidFill>
                </a:rPr>
                <a:t>fewer </a:t>
              </a:r>
            </a:p>
            <a:p>
              <a:pPr algn="ctr"/>
              <a:r>
                <a:rPr lang="en-US" sz="2000" dirty="0">
                  <a:solidFill>
                    <a:schemeClr val="tx2">
                      <a:lumMod val="50000"/>
                    </a:schemeClr>
                  </a:solidFill>
                </a:rPr>
                <a:t>terminal nodes</a:t>
              </a:r>
            </a:p>
          </p:txBody>
        </p:sp>
      </p:grpSp>
      <p:grpSp>
        <p:nvGrpSpPr>
          <p:cNvPr id="33" name="Group 32"/>
          <p:cNvGrpSpPr/>
          <p:nvPr/>
        </p:nvGrpSpPr>
        <p:grpSpPr>
          <a:xfrm>
            <a:off x="8810316" y="2022751"/>
            <a:ext cx="1257074" cy="933514"/>
            <a:chOff x="3045073" y="4324290"/>
            <a:chExt cx="1257074" cy="933514"/>
          </a:xfrm>
        </p:grpSpPr>
        <p:sp>
          <p:nvSpPr>
            <p:cNvPr id="34" name="Left Bracket 33"/>
            <p:cNvSpPr/>
            <p:nvPr/>
          </p:nvSpPr>
          <p:spPr>
            <a:xfrm rot="5400000" flipV="1">
              <a:off x="3538689" y="4764013"/>
              <a:ext cx="171513" cy="816070"/>
            </a:xfrm>
            <a:prstGeom prst="leftBracket">
              <a:avLst/>
            </a:prstGeom>
            <a:ln w="57150" cap="rnd" cmpd="sng">
              <a:solidFill>
                <a:srgbClr val="003470"/>
              </a:solidFill>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2">
                    <a:lumMod val="50000"/>
                  </a:schemeClr>
                </a:solidFill>
              </a:endParaRPr>
            </a:p>
          </p:txBody>
        </p:sp>
        <p:sp>
          <p:nvSpPr>
            <p:cNvPr id="35" name="TextBox 34"/>
            <p:cNvSpPr txBox="1"/>
            <p:nvPr/>
          </p:nvSpPr>
          <p:spPr>
            <a:xfrm>
              <a:off x="3045073" y="4324290"/>
              <a:ext cx="1257074" cy="707886"/>
            </a:xfrm>
            <a:prstGeom prst="rect">
              <a:avLst/>
            </a:prstGeom>
            <a:noFill/>
          </p:spPr>
          <p:txBody>
            <a:bodyPr wrap="none" rtlCol="0">
              <a:spAutoFit/>
            </a:bodyPr>
            <a:lstStyle/>
            <a:p>
              <a:pPr algn="ctr"/>
              <a:r>
                <a:rPr lang="en-US" sz="2000" dirty="0">
                  <a:solidFill>
                    <a:schemeClr val="tx2">
                      <a:lumMod val="50000"/>
                    </a:schemeClr>
                  </a:solidFill>
                </a:rPr>
                <a:t>Shrinkage</a:t>
              </a:r>
            </a:p>
            <a:p>
              <a:pPr algn="ctr"/>
              <a:r>
                <a:rPr lang="en-US" sz="2000" dirty="0">
                  <a:solidFill>
                    <a:schemeClr val="tx2">
                      <a:lumMod val="50000"/>
                    </a:schemeClr>
                  </a:solidFill>
                </a:rPr>
                <a:t>penalty</a:t>
              </a:r>
            </a:p>
          </p:txBody>
        </p:sp>
      </p:grpSp>
      <mc:AlternateContent xmlns:mc="http://schemas.openxmlformats.org/markup-compatibility/2006" xmlns:a14="http://schemas.microsoft.com/office/drawing/2010/main">
        <mc:Choice Requires="a14">
          <p:sp>
            <p:nvSpPr>
              <p:cNvPr id="46" name="TextBox 45"/>
              <p:cNvSpPr txBox="1"/>
              <p:nvPr/>
            </p:nvSpPr>
            <p:spPr>
              <a:xfrm>
                <a:off x="5135193" y="2572477"/>
                <a:ext cx="4645759" cy="12848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2800" i="1" smtClean="0">
                              <a:solidFill>
                                <a:schemeClr val="tx2">
                                  <a:lumMod val="50000"/>
                                </a:schemeClr>
                              </a:solidFill>
                              <a:latin typeface="Cambria Math" panose="02040503050406030204" pitchFamily="18" charset="0"/>
                            </a:rPr>
                          </m:ctrlPr>
                        </m:naryPr>
                        <m:sub>
                          <m:r>
                            <a:rPr lang="en-US" sz="2800" i="1">
                              <a:solidFill>
                                <a:schemeClr val="tx2">
                                  <a:lumMod val="50000"/>
                                </a:schemeClr>
                              </a:solidFill>
                              <a:latin typeface="Cambria Math" charset="0"/>
                            </a:rPr>
                            <m:t>𝑚</m:t>
                          </m:r>
                          <m:r>
                            <a:rPr lang="en-US" sz="2800" i="1">
                              <a:solidFill>
                                <a:schemeClr val="tx2">
                                  <a:lumMod val="50000"/>
                                </a:schemeClr>
                              </a:solidFill>
                              <a:latin typeface="Cambria Math" charset="0"/>
                            </a:rPr>
                            <m:t>=1</m:t>
                          </m:r>
                        </m:sub>
                        <m:sup>
                          <m:r>
                            <a:rPr lang="en-US" sz="2800" i="1">
                              <a:solidFill>
                                <a:schemeClr val="tx2">
                                  <a:lumMod val="50000"/>
                                </a:schemeClr>
                              </a:solidFill>
                              <a:latin typeface="Cambria Math" charset="0"/>
                            </a:rPr>
                            <m:t>|</m:t>
                          </m:r>
                          <m:r>
                            <a:rPr lang="en-US" sz="2800" i="1">
                              <a:solidFill>
                                <a:schemeClr val="tx2">
                                  <a:lumMod val="50000"/>
                                </a:schemeClr>
                              </a:solidFill>
                              <a:latin typeface="Cambria Math" charset="0"/>
                            </a:rPr>
                            <m:t>𝑇</m:t>
                          </m:r>
                          <m:r>
                            <a:rPr lang="en-US" sz="2800" i="1">
                              <a:solidFill>
                                <a:schemeClr val="tx2">
                                  <a:lumMod val="50000"/>
                                </a:schemeClr>
                              </a:solidFill>
                              <a:latin typeface="Cambria Math" charset="0"/>
                            </a:rPr>
                            <m:t>|</m:t>
                          </m:r>
                        </m:sup>
                        <m:e>
                          <m:nary>
                            <m:naryPr>
                              <m:chr m:val="∑"/>
                              <m:supHide m:val="on"/>
                              <m:ctrlPr>
                                <a:rPr lang="en-US" sz="2800" i="1">
                                  <a:solidFill>
                                    <a:schemeClr val="tx2">
                                      <a:lumMod val="50000"/>
                                    </a:schemeClr>
                                  </a:solidFill>
                                  <a:latin typeface="Cambria Math" panose="02040503050406030204" pitchFamily="18" charset="0"/>
                                </a:rPr>
                              </m:ctrlPr>
                            </m:naryPr>
                            <m:sub>
                              <m:r>
                                <a:rPr lang="en-US" sz="2800" i="1">
                                  <a:solidFill>
                                    <a:schemeClr val="tx2">
                                      <a:lumMod val="50000"/>
                                    </a:schemeClr>
                                  </a:solidFill>
                                  <a:latin typeface="Cambria Math" charset="0"/>
                                </a:rPr>
                                <m:t>𝑖</m:t>
                              </m:r>
                              <m:r>
                                <a:rPr lang="en-US" sz="2800" i="1">
                                  <a:solidFill>
                                    <a:schemeClr val="tx2">
                                      <a:lumMod val="50000"/>
                                    </a:schemeClr>
                                  </a:solidFill>
                                  <a:latin typeface="Cambria Math" charset="0"/>
                                </a:rPr>
                                <m:t>:</m:t>
                              </m:r>
                              <m:sSub>
                                <m:sSubPr>
                                  <m:ctrlPr>
                                    <a:rPr lang="en-US" sz="2800" i="1">
                                      <a:solidFill>
                                        <a:schemeClr val="tx2">
                                          <a:lumMod val="50000"/>
                                        </a:schemeClr>
                                      </a:solidFill>
                                      <a:latin typeface="Cambria Math" panose="02040503050406030204" pitchFamily="18" charset="0"/>
                                    </a:rPr>
                                  </m:ctrlPr>
                                </m:sSubPr>
                                <m:e>
                                  <m:r>
                                    <a:rPr lang="en-US" sz="2800" i="1">
                                      <a:solidFill>
                                        <a:schemeClr val="tx2">
                                          <a:lumMod val="50000"/>
                                        </a:schemeClr>
                                      </a:solidFill>
                                      <a:latin typeface="Cambria Math" charset="0"/>
                                    </a:rPr>
                                    <m:t>𝑥</m:t>
                                  </m:r>
                                </m:e>
                                <m:sub>
                                  <m:r>
                                    <a:rPr lang="en-US" sz="2800" i="1">
                                      <a:solidFill>
                                        <a:schemeClr val="tx2">
                                          <a:lumMod val="50000"/>
                                        </a:schemeClr>
                                      </a:solidFill>
                                      <a:latin typeface="Cambria Math" charset="0"/>
                                    </a:rPr>
                                    <m:t>𝑖</m:t>
                                  </m:r>
                                </m:sub>
                              </m:sSub>
                              <m:r>
                                <a:rPr lang="en-US" sz="2800" i="1">
                                  <a:solidFill>
                                    <a:schemeClr val="tx2">
                                      <a:lumMod val="50000"/>
                                    </a:schemeClr>
                                  </a:solidFill>
                                  <a:latin typeface="Cambria Math" charset="0"/>
                                </a:rPr>
                                <m:t>∈</m:t>
                              </m:r>
                              <m:sSub>
                                <m:sSubPr>
                                  <m:ctrlPr>
                                    <a:rPr lang="en-US" sz="2800" i="1">
                                      <a:solidFill>
                                        <a:schemeClr val="tx2">
                                          <a:lumMod val="50000"/>
                                        </a:schemeClr>
                                      </a:solidFill>
                                      <a:latin typeface="Cambria Math" panose="02040503050406030204" pitchFamily="18" charset="0"/>
                                    </a:rPr>
                                  </m:ctrlPr>
                                </m:sSubPr>
                                <m:e>
                                  <m:r>
                                    <a:rPr lang="en-US" sz="2800" i="1">
                                      <a:solidFill>
                                        <a:schemeClr val="tx2">
                                          <a:lumMod val="50000"/>
                                        </a:schemeClr>
                                      </a:solidFill>
                                      <a:latin typeface="Cambria Math" charset="0"/>
                                    </a:rPr>
                                    <m:t>𝑅</m:t>
                                  </m:r>
                                </m:e>
                                <m:sub>
                                  <m:r>
                                    <a:rPr lang="en-US" sz="2800" i="1">
                                      <a:solidFill>
                                        <a:schemeClr val="tx2">
                                          <a:lumMod val="50000"/>
                                        </a:schemeClr>
                                      </a:solidFill>
                                      <a:latin typeface="Cambria Math" charset="0"/>
                                    </a:rPr>
                                    <m:t>𝑚</m:t>
                                  </m:r>
                                </m:sub>
                              </m:sSub>
                            </m:sub>
                            <m:sup/>
                            <m:e>
                              <m:sSup>
                                <m:sSupPr>
                                  <m:ctrlPr>
                                    <a:rPr lang="en-US" sz="2800" i="1">
                                      <a:solidFill>
                                        <a:schemeClr val="tx2">
                                          <a:lumMod val="50000"/>
                                        </a:schemeClr>
                                      </a:solidFill>
                                      <a:latin typeface="Cambria Math" panose="02040503050406030204" pitchFamily="18" charset="0"/>
                                    </a:rPr>
                                  </m:ctrlPr>
                                </m:sSupPr>
                                <m:e>
                                  <m:d>
                                    <m:dPr>
                                      <m:ctrlPr>
                                        <a:rPr lang="en-US" sz="2800" i="1">
                                          <a:solidFill>
                                            <a:schemeClr val="tx2">
                                              <a:lumMod val="50000"/>
                                            </a:schemeClr>
                                          </a:solidFill>
                                          <a:latin typeface="Cambria Math" panose="02040503050406030204" pitchFamily="18" charset="0"/>
                                        </a:rPr>
                                      </m:ctrlPr>
                                    </m:dPr>
                                    <m:e>
                                      <m:sSub>
                                        <m:sSubPr>
                                          <m:ctrlPr>
                                            <a:rPr lang="en-US" sz="2800" i="1">
                                              <a:solidFill>
                                                <a:schemeClr val="tx2">
                                                  <a:lumMod val="50000"/>
                                                </a:schemeClr>
                                              </a:solidFill>
                                              <a:latin typeface="Cambria Math" panose="02040503050406030204" pitchFamily="18" charset="0"/>
                                            </a:rPr>
                                          </m:ctrlPr>
                                        </m:sSubPr>
                                        <m:e>
                                          <m:r>
                                            <a:rPr lang="en-US" sz="2800" i="1">
                                              <a:solidFill>
                                                <a:schemeClr val="tx2">
                                                  <a:lumMod val="50000"/>
                                                </a:schemeClr>
                                              </a:solidFill>
                                              <a:latin typeface="Cambria Math" charset="0"/>
                                            </a:rPr>
                                            <m:t>𝑦</m:t>
                                          </m:r>
                                        </m:e>
                                        <m:sub>
                                          <m:r>
                                            <a:rPr lang="en-US" sz="2800" i="1">
                                              <a:solidFill>
                                                <a:schemeClr val="tx2">
                                                  <a:lumMod val="50000"/>
                                                </a:schemeClr>
                                              </a:solidFill>
                                              <a:latin typeface="Cambria Math" charset="0"/>
                                            </a:rPr>
                                            <m:t>𝑖</m:t>
                                          </m:r>
                                        </m:sub>
                                      </m:sSub>
                                      <m:r>
                                        <a:rPr lang="en-US" sz="2800" i="1">
                                          <a:solidFill>
                                            <a:schemeClr val="tx2">
                                              <a:lumMod val="50000"/>
                                            </a:schemeClr>
                                          </a:solidFill>
                                          <a:latin typeface="Cambria Math" charset="0"/>
                                        </a:rPr>
                                        <m:t>−</m:t>
                                      </m:r>
                                      <m:sSub>
                                        <m:sSubPr>
                                          <m:ctrlPr>
                                            <a:rPr lang="en-US" sz="2800" i="1">
                                              <a:solidFill>
                                                <a:schemeClr val="tx2">
                                                  <a:lumMod val="50000"/>
                                                </a:schemeClr>
                                              </a:solidFill>
                                              <a:latin typeface="Cambria Math" panose="02040503050406030204" pitchFamily="18" charset="0"/>
                                            </a:rPr>
                                          </m:ctrlPr>
                                        </m:sSubPr>
                                        <m:e>
                                          <m:acc>
                                            <m:accPr>
                                              <m:chr m:val="̂"/>
                                              <m:ctrlPr>
                                                <a:rPr lang="en-US" sz="2800" i="1">
                                                  <a:solidFill>
                                                    <a:schemeClr val="tx2">
                                                      <a:lumMod val="50000"/>
                                                    </a:schemeClr>
                                                  </a:solidFill>
                                                  <a:latin typeface="Cambria Math" panose="02040503050406030204" pitchFamily="18" charset="0"/>
                                                </a:rPr>
                                              </m:ctrlPr>
                                            </m:accPr>
                                            <m:e>
                                              <m:r>
                                                <a:rPr lang="en-US" sz="2800" i="1">
                                                  <a:solidFill>
                                                    <a:schemeClr val="tx2">
                                                      <a:lumMod val="50000"/>
                                                    </a:schemeClr>
                                                  </a:solidFill>
                                                  <a:latin typeface="Cambria Math" charset="0"/>
                                                </a:rPr>
                                                <m:t>𝑦</m:t>
                                              </m:r>
                                            </m:e>
                                          </m:acc>
                                        </m:e>
                                        <m:sub>
                                          <m:sSub>
                                            <m:sSubPr>
                                              <m:ctrlPr>
                                                <a:rPr lang="en-US" sz="2800" i="1">
                                                  <a:solidFill>
                                                    <a:schemeClr val="tx2">
                                                      <a:lumMod val="50000"/>
                                                    </a:schemeClr>
                                                  </a:solidFill>
                                                  <a:latin typeface="Cambria Math" panose="02040503050406030204" pitchFamily="18" charset="0"/>
                                                </a:rPr>
                                              </m:ctrlPr>
                                            </m:sSubPr>
                                            <m:e>
                                              <m:r>
                                                <a:rPr lang="en-US" sz="2800" i="1">
                                                  <a:solidFill>
                                                    <a:schemeClr val="tx2">
                                                      <a:lumMod val="50000"/>
                                                    </a:schemeClr>
                                                  </a:solidFill>
                                                  <a:latin typeface="Cambria Math" charset="0"/>
                                                </a:rPr>
                                                <m:t>𝑅</m:t>
                                              </m:r>
                                            </m:e>
                                            <m:sub>
                                              <m:r>
                                                <a:rPr lang="en-US" sz="2800" i="1">
                                                  <a:solidFill>
                                                    <a:schemeClr val="tx2">
                                                      <a:lumMod val="50000"/>
                                                    </a:schemeClr>
                                                  </a:solidFill>
                                                  <a:latin typeface="Cambria Math" charset="0"/>
                                                </a:rPr>
                                                <m:t>𝑚</m:t>
                                              </m:r>
                                            </m:sub>
                                          </m:sSub>
                                        </m:sub>
                                      </m:sSub>
                                    </m:e>
                                  </m:d>
                                </m:e>
                                <m:sup>
                                  <m:r>
                                    <a:rPr lang="en-US" sz="2800" i="1">
                                      <a:solidFill>
                                        <a:schemeClr val="tx2">
                                          <a:lumMod val="50000"/>
                                        </a:schemeClr>
                                      </a:solidFill>
                                      <a:latin typeface="Cambria Math" charset="0"/>
                                    </a:rPr>
                                    <m:t>2</m:t>
                                  </m:r>
                                </m:sup>
                              </m:sSup>
                            </m:e>
                          </m:nary>
                          <m:r>
                            <a:rPr lang="en-US" sz="2800" i="1">
                              <a:solidFill>
                                <a:schemeClr val="tx2">
                                  <a:lumMod val="50000"/>
                                </a:schemeClr>
                              </a:solidFill>
                              <a:latin typeface="Cambria Math" charset="0"/>
                            </a:rPr>
                            <m:t>+</m:t>
                          </m:r>
                          <m:r>
                            <a:rPr lang="en-US" sz="2800" i="1">
                              <a:solidFill>
                                <a:schemeClr val="tx2">
                                  <a:lumMod val="50000"/>
                                </a:schemeClr>
                              </a:solidFill>
                              <a:latin typeface="Cambria Math" charset="0"/>
                            </a:rPr>
                            <m:t>𝛼</m:t>
                          </m:r>
                          <m:d>
                            <m:dPr>
                              <m:begChr m:val="|"/>
                              <m:endChr m:val="|"/>
                              <m:ctrlPr>
                                <a:rPr lang="en-US" sz="2800" i="1">
                                  <a:solidFill>
                                    <a:schemeClr val="tx2">
                                      <a:lumMod val="50000"/>
                                    </a:schemeClr>
                                  </a:solidFill>
                                  <a:latin typeface="Cambria Math" panose="02040503050406030204" pitchFamily="18" charset="0"/>
                                </a:rPr>
                              </m:ctrlPr>
                            </m:dPr>
                            <m:e>
                              <m:r>
                                <a:rPr lang="en-US" sz="2800" i="1">
                                  <a:solidFill>
                                    <a:schemeClr val="tx2">
                                      <a:lumMod val="50000"/>
                                    </a:schemeClr>
                                  </a:solidFill>
                                  <a:latin typeface="Cambria Math" charset="0"/>
                                </a:rPr>
                                <m:t>𝑇</m:t>
                              </m:r>
                            </m:e>
                          </m:d>
                        </m:e>
                      </m:nary>
                    </m:oMath>
                  </m:oMathPara>
                </a14:m>
                <a:endParaRPr lang="en-US" sz="2800" dirty="0">
                  <a:solidFill>
                    <a:schemeClr val="tx2">
                      <a:lumMod val="50000"/>
                    </a:schemeClr>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5135193" y="2572477"/>
                <a:ext cx="4645759" cy="1284839"/>
              </a:xfrm>
              <a:prstGeom prst="rect">
                <a:avLst/>
              </a:prstGeom>
              <a:blipFill>
                <a:blip r:embed="rId3"/>
                <a:stretch>
                  <a:fillRect l="-26230" t="-104902" b="-159804"/>
                </a:stretch>
              </a:blipFill>
            </p:spPr>
            <p:txBody>
              <a:bodyPr/>
              <a:lstStyle/>
              <a:p>
                <a:r>
                  <a:rPr lang="en-US">
                    <a:noFill/>
                  </a:rPr>
                  <a:t> </a:t>
                </a:r>
              </a:p>
            </p:txBody>
          </p:sp>
        </mc:Fallback>
      </mc:AlternateContent>
    </p:spTree>
    <p:extLst>
      <p:ext uri="{BB962C8B-B14F-4D97-AF65-F5344CB8AC3E}">
        <p14:creationId xmlns:p14="http://schemas.microsoft.com/office/powerpoint/2010/main" val="352418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9" presetClass="emph" presetSubtype="0" nodeType="withEffect">
                                  <p:stCondLst>
                                    <p:cond delay="0"/>
                                  </p:stCondLst>
                                  <p:childTnLst>
                                    <p:set>
                                      <p:cBhvr rctx="PPT">
                                        <p:cTn id="26" dur="indefinite"/>
                                        <p:tgtEl>
                                          <p:spTgt spid="20"/>
                                        </p:tgtEl>
                                        <p:attrNameLst>
                                          <p:attrName>style.opacity</p:attrName>
                                        </p:attrNameLst>
                                      </p:cBhvr>
                                      <p:to>
                                        <p:strVal val="0.25"/>
                                      </p:to>
                                    </p:set>
                                    <p:animEffect filter="image" prLst="opacity: 0.25">
                                      <p:cBhvr rctx="IE">
                                        <p:cTn id="27" dur="indefinite"/>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a:xfrm>
            <a:off x="8898857" y="3300663"/>
            <a:ext cx="265197" cy="304800"/>
          </a:xfrm>
          <a:prstGeom prst="roundRect">
            <a:avLst/>
          </a:prstGeom>
          <a:solidFill>
            <a:schemeClr val="bg1"/>
          </a:solidFill>
          <a:ln>
            <a:solidFill>
              <a:srgbClr val="FFC000"/>
            </a:solidFill>
          </a:ln>
          <a:effectLst>
            <a:glow rad="228600">
              <a:srgbClr val="FFC000">
                <a:alpha val="40000"/>
              </a:srgbClr>
            </a:glow>
            <a:outerShdw blurRad="38100" dist="25400" dir="2700000" algn="br" rotWithShape="0">
              <a:srgbClr val="000000">
                <a:alpha val="6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2" name="Title 1"/>
          <p:cNvSpPr>
            <a:spLocks noGrp="1"/>
          </p:cNvSpPr>
          <p:nvPr>
            <p:ph type="title"/>
          </p:nvPr>
        </p:nvSpPr>
        <p:spPr/>
        <p:txBody>
          <a:bodyPr/>
          <a:lstStyle/>
          <a:p>
            <a:r>
              <a:rPr lang="en-US" dirty="0"/>
              <a:t>Cost complexity pruning</a:t>
            </a:r>
          </a:p>
        </p:txBody>
      </p:sp>
      <p:sp>
        <p:nvSpPr>
          <p:cNvPr id="3" name="Content Placeholder 2"/>
          <p:cNvSpPr>
            <a:spLocks noGrp="1"/>
          </p:cNvSpPr>
          <p:nvPr>
            <p:ph idx="1"/>
          </p:nvPr>
        </p:nvSpPr>
        <p:spPr/>
        <p:txBody>
          <a:bodyPr anchor="t">
            <a:normAutofit/>
          </a:bodyPr>
          <a:lstStyle/>
          <a:p>
            <a:r>
              <a:rPr lang="en-US" sz="2400" b="1" dirty="0"/>
              <a:t>Big idea</a:t>
            </a:r>
            <a:r>
              <a:rPr lang="en-US" sz="2400" dirty="0"/>
              <a:t>: minimize RSS plus an additional penalty that rewards small </a:t>
            </a:r>
            <a:r>
              <a:rPr lang="en-US" sz="2400" b="1" dirty="0"/>
              <a:t>trees</a:t>
            </a:r>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sz="2400" b="1" dirty="0"/>
          </a:p>
          <a:p>
            <a:r>
              <a:rPr lang="en-US" sz="2400" b="1" dirty="0"/>
              <a:t>Fun fact:</a:t>
            </a:r>
            <a:r>
              <a:rPr lang="en-US" sz="2400" dirty="0"/>
              <a:t> as we increase </a:t>
            </a:r>
            <a:r>
              <a:rPr lang="el-GR" sz="2400" i="1" dirty="0">
                <a:latin typeface="Times"/>
                <a:cs typeface="Times"/>
              </a:rPr>
              <a:t>α</a:t>
            </a:r>
            <a:r>
              <a:rPr lang="en-US" sz="2400" dirty="0"/>
              <a:t>, branches get pruned in a nice, predictable (</a:t>
            </a:r>
            <a:r>
              <a:rPr lang="en-US" sz="2400" u="sng" dirty="0"/>
              <a:t>nested</a:t>
            </a:r>
            <a:r>
              <a:rPr lang="en-US" sz="2400" dirty="0"/>
              <a:t>) fashion (why is this useful?)</a:t>
            </a:r>
            <a:endParaRPr lang="en-US" sz="2400" b="1" dirty="0"/>
          </a:p>
        </p:txBody>
      </p:sp>
      <p:grpSp>
        <p:nvGrpSpPr>
          <p:cNvPr id="15" name="Group 14"/>
          <p:cNvGrpSpPr/>
          <p:nvPr/>
        </p:nvGrpSpPr>
        <p:grpSpPr>
          <a:xfrm>
            <a:off x="5122774" y="2311068"/>
            <a:ext cx="3352800" cy="552512"/>
            <a:chOff x="3048000" y="4705290"/>
            <a:chExt cx="3352800" cy="552512"/>
          </a:xfrm>
        </p:grpSpPr>
        <p:sp>
          <p:nvSpPr>
            <p:cNvPr id="16" name="Left Bracket 15"/>
            <p:cNvSpPr/>
            <p:nvPr/>
          </p:nvSpPr>
          <p:spPr>
            <a:xfrm rot="5400000" flipV="1">
              <a:off x="4651990" y="3508993"/>
              <a:ext cx="144819" cy="3352800"/>
            </a:xfrm>
            <a:prstGeom prst="leftBracket">
              <a:avLst/>
            </a:prstGeom>
            <a:ln w="57150" cap="rnd" cmpd="sng">
              <a:solidFill>
                <a:srgbClr val="003470"/>
              </a:solidFill>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2">
                    <a:lumMod val="50000"/>
                  </a:schemeClr>
                </a:solidFill>
              </a:endParaRPr>
            </a:p>
          </p:txBody>
        </p:sp>
        <p:sp>
          <p:nvSpPr>
            <p:cNvPr id="17" name="TextBox 16"/>
            <p:cNvSpPr txBox="1"/>
            <p:nvPr/>
          </p:nvSpPr>
          <p:spPr>
            <a:xfrm>
              <a:off x="4363646" y="4705290"/>
              <a:ext cx="619079" cy="400110"/>
            </a:xfrm>
            <a:prstGeom prst="rect">
              <a:avLst/>
            </a:prstGeom>
            <a:noFill/>
          </p:spPr>
          <p:txBody>
            <a:bodyPr wrap="none" rtlCol="0">
              <a:spAutoFit/>
            </a:bodyPr>
            <a:lstStyle/>
            <a:p>
              <a:pPr algn="ctr"/>
              <a:r>
                <a:rPr lang="en-US" sz="2000" dirty="0">
                  <a:solidFill>
                    <a:schemeClr val="tx2">
                      <a:lumMod val="50000"/>
                    </a:schemeClr>
                  </a:solidFill>
                </a:rPr>
                <a:t>RSS</a:t>
              </a:r>
            </a:p>
          </p:txBody>
        </p:sp>
      </p:grpSp>
      <p:grpSp>
        <p:nvGrpSpPr>
          <p:cNvPr id="18" name="Group 17"/>
          <p:cNvGrpSpPr/>
          <p:nvPr/>
        </p:nvGrpSpPr>
        <p:grpSpPr>
          <a:xfrm>
            <a:off x="8698022" y="2228099"/>
            <a:ext cx="1257074" cy="933514"/>
            <a:chOff x="3045073" y="4324290"/>
            <a:chExt cx="1257074" cy="933514"/>
          </a:xfrm>
        </p:grpSpPr>
        <p:sp>
          <p:nvSpPr>
            <p:cNvPr id="19" name="Left Bracket 18"/>
            <p:cNvSpPr/>
            <p:nvPr/>
          </p:nvSpPr>
          <p:spPr>
            <a:xfrm rot="5400000" flipV="1">
              <a:off x="3538689" y="4764013"/>
              <a:ext cx="171513" cy="816070"/>
            </a:xfrm>
            <a:prstGeom prst="leftBracket">
              <a:avLst/>
            </a:prstGeom>
            <a:ln w="57150" cap="rnd" cmpd="sng">
              <a:solidFill>
                <a:srgbClr val="003470"/>
              </a:solidFill>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2">
                    <a:lumMod val="50000"/>
                  </a:schemeClr>
                </a:solidFill>
              </a:endParaRPr>
            </a:p>
          </p:txBody>
        </p:sp>
        <p:sp>
          <p:nvSpPr>
            <p:cNvPr id="23" name="TextBox 22"/>
            <p:cNvSpPr txBox="1"/>
            <p:nvPr/>
          </p:nvSpPr>
          <p:spPr>
            <a:xfrm>
              <a:off x="3045073" y="4324290"/>
              <a:ext cx="1257074" cy="707886"/>
            </a:xfrm>
            <a:prstGeom prst="rect">
              <a:avLst/>
            </a:prstGeom>
            <a:noFill/>
          </p:spPr>
          <p:txBody>
            <a:bodyPr wrap="none" rtlCol="0">
              <a:spAutoFit/>
            </a:bodyPr>
            <a:lstStyle/>
            <a:p>
              <a:pPr algn="ctr"/>
              <a:r>
                <a:rPr lang="en-US" sz="2000" dirty="0">
                  <a:solidFill>
                    <a:schemeClr val="tx2">
                      <a:lumMod val="50000"/>
                    </a:schemeClr>
                  </a:solidFill>
                </a:rPr>
                <a:t>Shrinkage</a:t>
              </a:r>
            </a:p>
            <a:p>
              <a:pPr algn="ctr"/>
              <a:r>
                <a:rPr lang="en-US" sz="2000" dirty="0">
                  <a:solidFill>
                    <a:schemeClr val="tx2">
                      <a:lumMod val="50000"/>
                    </a:schemeClr>
                  </a:solidFill>
                </a:rPr>
                <a:t>penalty</a:t>
              </a:r>
            </a:p>
          </p:txBody>
        </p:sp>
      </p:grpSp>
      <mc:AlternateContent xmlns:mc="http://schemas.openxmlformats.org/markup-compatibility/2006" xmlns:a14="http://schemas.microsoft.com/office/drawing/2010/main">
        <mc:Choice Requires="a14">
          <p:sp>
            <p:nvSpPr>
              <p:cNvPr id="24" name="TextBox 23"/>
              <p:cNvSpPr txBox="1"/>
              <p:nvPr/>
            </p:nvSpPr>
            <p:spPr>
              <a:xfrm>
                <a:off x="5022899" y="2777825"/>
                <a:ext cx="4645759" cy="12848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2800" i="1" smtClean="0">
                              <a:solidFill>
                                <a:schemeClr val="tx2">
                                  <a:lumMod val="50000"/>
                                </a:schemeClr>
                              </a:solidFill>
                              <a:latin typeface="Cambria Math" panose="02040503050406030204" pitchFamily="18" charset="0"/>
                            </a:rPr>
                          </m:ctrlPr>
                        </m:naryPr>
                        <m:sub>
                          <m:r>
                            <a:rPr lang="en-US" sz="2800" i="1">
                              <a:solidFill>
                                <a:schemeClr val="tx2">
                                  <a:lumMod val="50000"/>
                                </a:schemeClr>
                              </a:solidFill>
                              <a:latin typeface="Cambria Math" charset="0"/>
                            </a:rPr>
                            <m:t>𝑚</m:t>
                          </m:r>
                          <m:r>
                            <a:rPr lang="en-US" sz="2800" i="1">
                              <a:solidFill>
                                <a:schemeClr val="tx2">
                                  <a:lumMod val="50000"/>
                                </a:schemeClr>
                              </a:solidFill>
                              <a:latin typeface="Cambria Math" charset="0"/>
                            </a:rPr>
                            <m:t>=1</m:t>
                          </m:r>
                        </m:sub>
                        <m:sup>
                          <m:r>
                            <a:rPr lang="en-US" sz="2800" i="1">
                              <a:solidFill>
                                <a:schemeClr val="tx2">
                                  <a:lumMod val="50000"/>
                                </a:schemeClr>
                              </a:solidFill>
                              <a:latin typeface="Cambria Math" charset="0"/>
                            </a:rPr>
                            <m:t>|</m:t>
                          </m:r>
                          <m:r>
                            <a:rPr lang="en-US" sz="2800" i="1">
                              <a:solidFill>
                                <a:schemeClr val="tx2">
                                  <a:lumMod val="50000"/>
                                </a:schemeClr>
                              </a:solidFill>
                              <a:latin typeface="Cambria Math" charset="0"/>
                            </a:rPr>
                            <m:t>𝑇</m:t>
                          </m:r>
                          <m:r>
                            <a:rPr lang="en-US" sz="2800" i="1">
                              <a:solidFill>
                                <a:schemeClr val="tx2">
                                  <a:lumMod val="50000"/>
                                </a:schemeClr>
                              </a:solidFill>
                              <a:latin typeface="Cambria Math" charset="0"/>
                            </a:rPr>
                            <m:t>|</m:t>
                          </m:r>
                        </m:sup>
                        <m:e>
                          <m:nary>
                            <m:naryPr>
                              <m:chr m:val="∑"/>
                              <m:supHide m:val="on"/>
                              <m:ctrlPr>
                                <a:rPr lang="en-US" sz="2800" i="1">
                                  <a:solidFill>
                                    <a:schemeClr val="tx2">
                                      <a:lumMod val="50000"/>
                                    </a:schemeClr>
                                  </a:solidFill>
                                  <a:latin typeface="Cambria Math" panose="02040503050406030204" pitchFamily="18" charset="0"/>
                                </a:rPr>
                              </m:ctrlPr>
                            </m:naryPr>
                            <m:sub>
                              <m:r>
                                <a:rPr lang="en-US" sz="2800" i="1">
                                  <a:solidFill>
                                    <a:schemeClr val="tx2">
                                      <a:lumMod val="50000"/>
                                    </a:schemeClr>
                                  </a:solidFill>
                                  <a:latin typeface="Cambria Math" charset="0"/>
                                </a:rPr>
                                <m:t>𝑖</m:t>
                              </m:r>
                              <m:r>
                                <a:rPr lang="en-US" sz="2800" i="1">
                                  <a:solidFill>
                                    <a:schemeClr val="tx2">
                                      <a:lumMod val="50000"/>
                                    </a:schemeClr>
                                  </a:solidFill>
                                  <a:latin typeface="Cambria Math" charset="0"/>
                                </a:rPr>
                                <m:t>:</m:t>
                              </m:r>
                              <m:sSub>
                                <m:sSubPr>
                                  <m:ctrlPr>
                                    <a:rPr lang="en-US" sz="2800" i="1">
                                      <a:solidFill>
                                        <a:schemeClr val="tx2">
                                          <a:lumMod val="50000"/>
                                        </a:schemeClr>
                                      </a:solidFill>
                                      <a:latin typeface="Cambria Math" panose="02040503050406030204" pitchFamily="18" charset="0"/>
                                    </a:rPr>
                                  </m:ctrlPr>
                                </m:sSubPr>
                                <m:e>
                                  <m:r>
                                    <a:rPr lang="en-US" sz="2800" i="1">
                                      <a:solidFill>
                                        <a:schemeClr val="tx2">
                                          <a:lumMod val="50000"/>
                                        </a:schemeClr>
                                      </a:solidFill>
                                      <a:latin typeface="Cambria Math" charset="0"/>
                                    </a:rPr>
                                    <m:t>𝑥</m:t>
                                  </m:r>
                                </m:e>
                                <m:sub>
                                  <m:r>
                                    <a:rPr lang="en-US" sz="2800" i="1">
                                      <a:solidFill>
                                        <a:schemeClr val="tx2">
                                          <a:lumMod val="50000"/>
                                        </a:schemeClr>
                                      </a:solidFill>
                                      <a:latin typeface="Cambria Math" charset="0"/>
                                    </a:rPr>
                                    <m:t>𝑖</m:t>
                                  </m:r>
                                </m:sub>
                              </m:sSub>
                              <m:r>
                                <a:rPr lang="en-US" sz="2800" i="1">
                                  <a:solidFill>
                                    <a:schemeClr val="tx2">
                                      <a:lumMod val="50000"/>
                                    </a:schemeClr>
                                  </a:solidFill>
                                  <a:latin typeface="Cambria Math" charset="0"/>
                                </a:rPr>
                                <m:t>∈</m:t>
                              </m:r>
                              <m:sSub>
                                <m:sSubPr>
                                  <m:ctrlPr>
                                    <a:rPr lang="en-US" sz="2800" i="1">
                                      <a:solidFill>
                                        <a:schemeClr val="tx2">
                                          <a:lumMod val="50000"/>
                                        </a:schemeClr>
                                      </a:solidFill>
                                      <a:latin typeface="Cambria Math" panose="02040503050406030204" pitchFamily="18" charset="0"/>
                                    </a:rPr>
                                  </m:ctrlPr>
                                </m:sSubPr>
                                <m:e>
                                  <m:r>
                                    <a:rPr lang="en-US" sz="2800" i="1">
                                      <a:solidFill>
                                        <a:schemeClr val="tx2">
                                          <a:lumMod val="50000"/>
                                        </a:schemeClr>
                                      </a:solidFill>
                                      <a:latin typeface="Cambria Math" charset="0"/>
                                    </a:rPr>
                                    <m:t>𝑅</m:t>
                                  </m:r>
                                </m:e>
                                <m:sub>
                                  <m:r>
                                    <a:rPr lang="en-US" sz="2800" i="1">
                                      <a:solidFill>
                                        <a:schemeClr val="tx2">
                                          <a:lumMod val="50000"/>
                                        </a:schemeClr>
                                      </a:solidFill>
                                      <a:latin typeface="Cambria Math" charset="0"/>
                                    </a:rPr>
                                    <m:t>𝑚</m:t>
                                  </m:r>
                                </m:sub>
                              </m:sSub>
                            </m:sub>
                            <m:sup/>
                            <m:e>
                              <m:sSup>
                                <m:sSupPr>
                                  <m:ctrlPr>
                                    <a:rPr lang="en-US" sz="2800" i="1">
                                      <a:solidFill>
                                        <a:schemeClr val="tx2">
                                          <a:lumMod val="50000"/>
                                        </a:schemeClr>
                                      </a:solidFill>
                                      <a:latin typeface="Cambria Math" panose="02040503050406030204" pitchFamily="18" charset="0"/>
                                    </a:rPr>
                                  </m:ctrlPr>
                                </m:sSupPr>
                                <m:e>
                                  <m:d>
                                    <m:dPr>
                                      <m:ctrlPr>
                                        <a:rPr lang="en-US" sz="2800" i="1">
                                          <a:solidFill>
                                            <a:schemeClr val="tx2">
                                              <a:lumMod val="50000"/>
                                            </a:schemeClr>
                                          </a:solidFill>
                                          <a:latin typeface="Cambria Math" panose="02040503050406030204" pitchFamily="18" charset="0"/>
                                        </a:rPr>
                                      </m:ctrlPr>
                                    </m:dPr>
                                    <m:e>
                                      <m:sSub>
                                        <m:sSubPr>
                                          <m:ctrlPr>
                                            <a:rPr lang="en-US" sz="2800" i="1">
                                              <a:solidFill>
                                                <a:schemeClr val="tx2">
                                                  <a:lumMod val="50000"/>
                                                </a:schemeClr>
                                              </a:solidFill>
                                              <a:latin typeface="Cambria Math" panose="02040503050406030204" pitchFamily="18" charset="0"/>
                                            </a:rPr>
                                          </m:ctrlPr>
                                        </m:sSubPr>
                                        <m:e>
                                          <m:r>
                                            <a:rPr lang="en-US" sz="2800" i="1">
                                              <a:solidFill>
                                                <a:schemeClr val="tx2">
                                                  <a:lumMod val="50000"/>
                                                </a:schemeClr>
                                              </a:solidFill>
                                              <a:latin typeface="Cambria Math" charset="0"/>
                                            </a:rPr>
                                            <m:t>𝑦</m:t>
                                          </m:r>
                                        </m:e>
                                        <m:sub>
                                          <m:r>
                                            <a:rPr lang="en-US" sz="2800" i="1">
                                              <a:solidFill>
                                                <a:schemeClr val="tx2">
                                                  <a:lumMod val="50000"/>
                                                </a:schemeClr>
                                              </a:solidFill>
                                              <a:latin typeface="Cambria Math" charset="0"/>
                                            </a:rPr>
                                            <m:t>𝑖</m:t>
                                          </m:r>
                                        </m:sub>
                                      </m:sSub>
                                      <m:r>
                                        <a:rPr lang="en-US" sz="2800" i="1">
                                          <a:solidFill>
                                            <a:schemeClr val="tx2">
                                              <a:lumMod val="50000"/>
                                            </a:schemeClr>
                                          </a:solidFill>
                                          <a:latin typeface="Cambria Math" charset="0"/>
                                        </a:rPr>
                                        <m:t>−</m:t>
                                      </m:r>
                                      <m:sSub>
                                        <m:sSubPr>
                                          <m:ctrlPr>
                                            <a:rPr lang="en-US" sz="2800" i="1">
                                              <a:solidFill>
                                                <a:schemeClr val="tx2">
                                                  <a:lumMod val="50000"/>
                                                </a:schemeClr>
                                              </a:solidFill>
                                              <a:latin typeface="Cambria Math" panose="02040503050406030204" pitchFamily="18" charset="0"/>
                                            </a:rPr>
                                          </m:ctrlPr>
                                        </m:sSubPr>
                                        <m:e>
                                          <m:acc>
                                            <m:accPr>
                                              <m:chr m:val="̂"/>
                                              <m:ctrlPr>
                                                <a:rPr lang="en-US" sz="2800" i="1">
                                                  <a:solidFill>
                                                    <a:schemeClr val="tx2">
                                                      <a:lumMod val="50000"/>
                                                    </a:schemeClr>
                                                  </a:solidFill>
                                                  <a:latin typeface="Cambria Math" panose="02040503050406030204" pitchFamily="18" charset="0"/>
                                                </a:rPr>
                                              </m:ctrlPr>
                                            </m:accPr>
                                            <m:e>
                                              <m:r>
                                                <a:rPr lang="en-US" sz="2800" i="1">
                                                  <a:solidFill>
                                                    <a:schemeClr val="tx2">
                                                      <a:lumMod val="50000"/>
                                                    </a:schemeClr>
                                                  </a:solidFill>
                                                  <a:latin typeface="Cambria Math" charset="0"/>
                                                </a:rPr>
                                                <m:t>𝑦</m:t>
                                              </m:r>
                                            </m:e>
                                          </m:acc>
                                        </m:e>
                                        <m:sub>
                                          <m:sSub>
                                            <m:sSubPr>
                                              <m:ctrlPr>
                                                <a:rPr lang="en-US" sz="2800" i="1">
                                                  <a:solidFill>
                                                    <a:schemeClr val="tx2">
                                                      <a:lumMod val="50000"/>
                                                    </a:schemeClr>
                                                  </a:solidFill>
                                                  <a:latin typeface="Cambria Math" panose="02040503050406030204" pitchFamily="18" charset="0"/>
                                                </a:rPr>
                                              </m:ctrlPr>
                                            </m:sSubPr>
                                            <m:e>
                                              <m:r>
                                                <a:rPr lang="en-US" sz="2800" i="1">
                                                  <a:solidFill>
                                                    <a:schemeClr val="tx2">
                                                      <a:lumMod val="50000"/>
                                                    </a:schemeClr>
                                                  </a:solidFill>
                                                  <a:latin typeface="Cambria Math" charset="0"/>
                                                </a:rPr>
                                                <m:t>𝑅</m:t>
                                              </m:r>
                                            </m:e>
                                            <m:sub>
                                              <m:r>
                                                <a:rPr lang="en-US" sz="2800" i="1">
                                                  <a:solidFill>
                                                    <a:schemeClr val="tx2">
                                                      <a:lumMod val="50000"/>
                                                    </a:schemeClr>
                                                  </a:solidFill>
                                                  <a:latin typeface="Cambria Math" charset="0"/>
                                                </a:rPr>
                                                <m:t>𝑚</m:t>
                                              </m:r>
                                            </m:sub>
                                          </m:sSub>
                                        </m:sub>
                                      </m:sSub>
                                    </m:e>
                                  </m:d>
                                </m:e>
                                <m:sup>
                                  <m:r>
                                    <a:rPr lang="en-US" sz="2800" i="1">
                                      <a:solidFill>
                                        <a:schemeClr val="tx2">
                                          <a:lumMod val="50000"/>
                                        </a:schemeClr>
                                      </a:solidFill>
                                      <a:latin typeface="Cambria Math" charset="0"/>
                                    </a:rPr>
                                    <m:t>2</m:t>
                                  </m:r>
                                </m:sup>
                              </m:sSup>
                            </m:e>
                          </m:nary>
                          <m:r>
                            <a:rPr lang="en-US" sz="2800" i="1">
                              <a:solidFill>
                                <a:schemeClr val="tx2">
                                  <a:lumMod val="50000"/>
                                </a:schemeClr>
                              </a:solidFill>
                              <a:latin typeface="Cambria Math" charset="0"/>
                            </a:rPr>
                            <m:t>+</m:t>
                          </m:r>
                          <m:r>
                            <a:rPr lang="en-US" sz="2800" i="1">
                              <a:solidFill>
                                <a:schemeClr val="tx2">
                                  <a:lumMod val="50000"/>
                                </a:schemeClr>
                              </a:solidFill>
                              <a:latin typeface="Cambria Math" charset="0"/>
                            </a:rPr>
                            <m:t>𝛼</m:t>
                          </m:r>
                          <m:d>
                            <m:dPr>
                              <m:begChr m:val="|"/>
                              <m:endChr m:val="|"/>
                              <m:ctrlPr>
                                <a:rPr lang="en-US" sz="2800" i="1">
                                  <a:solidFill>
                                    <a:schemeClr val="tx2">
                                      <a:lumMod val="50000"/>
                                    </a:schemeClr>
                                  </a:solidFill>
                                  <a:latin typeface="Cambria Math" panose="02040503050406030204" pitchFamily="18" charset="0"/>
                                </a:rPr>
                              </m:ctrlPr>
                            </m:dPr>
                            <m:e>
                              <m:r>
                                <a:rPr lang="en-US" sz="2800" i="1">
                                  <a:solidFill>
                                    <a:schemeClr val="tx2">
                                      <a:lumMod val="50000"/>
                                    </a:schemeClr>
                                  </a:solidFill>
                                  <a:latin typeface="Cambria Math" charset="0"/>
                                </a:rPr>
                                <m:t>𝑇</m:t>
                              </m:r>
                            </m:e>
                          </m:d>
                        </m:e>
                      </m:nary>
                    </m:oMath>
                  </m:oMathPara>
                </a14:m>
                <a:endParaRPr lang="en-US" sz="2800" dirty="0">
                  <a:solidFill>
                    <a:schemeClr val="tx2">
                      <a:lumMod val="50000"/>
                    </a:schemeClr>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5022899" y="2777825"/>
                <a:ext cx="4645759" cy="1284839"/>
              </a:xfrm>
              <a:prstGeom prst="rect">
                <a:avLst/>
              </a:prstGeom>
              <a:blipFill>
                <a:blip r:embed="rId3"/>
                <a:stretch>
                  <a:fillRect l="-26158" t="-104902" b="-159804"/>
                </a:stretch>
              </a:blipFill>
            </p:spPr>
            <p:txBody>
              <a:bodyPr/>
              <a:lstStyle/>
              <a:p>
                <a:r>
                  <a:rPr lang="en-US">
                    <a:noFill/>
                  </a:rPr>
                  <a:t> </a:t>
                </a:r>
              </a:p>
            </p:txBody>
          </p:sp>
        </mc:Fallback>
      </mc:AlternateContent>
    </p:spTree>
    <p:extLst>
      <p:ext uri="{BB962C8B-B14F-4D97-AF65-F5344CB8AC3E}">
        <p14:creationId xmlns:p14="http://schemas.microsoft.com/office/powerpoint/2010/main" val="157973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surviving cardiac arrest</a:t>
            </a:r>
          </a:p>
        </p:txBody>
      </p:sp>
      <p:pic>
        <p:nvPicPr>
          <p:cNvPr id="4" name="Content Placeholder 3"/>
          <p:cNvPicPr>
            <a:picLocks noGrp="1" noChangeAspect="1"/>
          </p:cNvPicPr>
          <p:nvPr>
            <p:ph idx="1"/>
          </p:nvPr>
        </p:nvPicPr>
        <p:blipFill>
          <a:blip r:embed="rId3"/>
          <a:srcRect t="-3466" b="-3466"/>
          <a:stretch>
            <a:fillRect/>
          </a:stretch>
        </p:blipFill>
        <p:spPr>
          <a:xfrm>
            <a:off x="3537284" y="986028"/>
            <a:ext cx="8229600" cy="4876800"/>
          </a:xfrm>
        </p:spPr>
      </p:pic>
    </p:spTree>
    <p:extLst>
      <p:ext uri="{BB962C8B-B14F-4D97-AF65-F5344CB8AC3E}">
        <p14:creationId xmlns:p14="http://schemas.microsoft.com/office/powerpoint/2010/main" val="164413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 variation of backward selection</a:t>
            </a:r>
          </a:p>
        </p:txBody>
      </p:sp>
      <p:sp>
        <p:nvSpPr>
          <p:cNvPr id="3" name="Content Placeholder 2"/>
          <p:cNvSpPr>
            <a:spLocks noGrp="1"/>
          </p:cNvSpPr>
          <p:nvPr>
            <p:ph idx="1"/>
          </p:nvPr>
        </p:nvSpPr>
        <p:spPr/>
        <p:txBody>
          <a:bodyPr>
            <a:normAutofit/>
          </a:bodyPr>
          <a:lstStyle/>
          <a:p>
            <a:pPr marL="0" indent="0">
              <a:buNone/>
            </a:pPr>
            <a:r>
              <a:rPr lang="en-US" sz="2400" dirty="0"/>
              <a:t> Start by growing some big tree on the training data</a:t>
            </a:r>
          </a:p>
          <a:p>
            <a:pPr marL="457200" indent="-457200">
              <a:buFont typeface="+mj-lt"/>
              <a:buAutoNum type="arabicPeriod"/>
            </a:pPr>
            <a:r>
              <a:rPr lang="en-US" sz="2400" dirty="0"/>
              <a:t>Use cost complexity pruning to get a sequence of   “best subtrees” (as a function of </a:t>
            </a:r>
            <a:r>
              <a:rPr lang="el-GR" sz="2400" i="1" dirty="0">
                <a:latin typeface="Times"/>
                <a:cs typeface="Times"/>
              </a:rPr>
              <a:t>α</a:t>
            </a:r>
            <a:r>
              <a:rPr lang="en-US" sz="2400" dirty="0"/>
              <a:t>)</a:t>
            </a:r>
          </a:p>
          <a:p>
            <a:pPr marL="457200" indent="-457200">
              <a:buFont typeface="+mj-lt"/>
              <a:buAutoNum type="arabicPeriod"/>
            </a:pPr>
            <a:r>
              <a:rPr lang="en-US" sz="2400" dirty="0"/>
              <a:t>Select a single “best” </a:t>
            </a:r>
            <a:r>
              <a:rPr lang="el-GR" sz="2400" i="1" dirty="0">
                <a:latin typeface="Times"/>
                <a:cs typeface="Times"/>
              </a:rPr>
              <a:t>α</a:t>
            </a:r>
            <a:r>
              <a:rPr lang="en-US" sz="2400" i="1" dirty="0">
                <a:latin typeface="Times"/>
                <a:cs typeface="Times"/>
              </a:rPr>
              <a:t> </a:t>
            </a:r>
            <a:r>
              <a:rPr lang="is-IS" sz="2400" dirty="0"/>
              <a:t>using cross-validated prediction error or something similar</a:t>
            </a:r>
          </a:p>
          <a:p>
            <a:pPr marL="457200" indent="-457200">
              <a:buFont typeface="+mj-lt"/>
              <a:buAutoNum type="arabicPeriod"/>
            </a:pPr>
            <a:r>
              <a:rPr lang="is-IS" sz="2400" dirty="0"/>
              <a:t>Return the associated tree</a:t>
            </a:r>
            <a:endParaRPr lang="en-US" sz="2400" dirty="0"/>
          </a:p>
        </p:txBody>
      </p:sp>
    </p:spTree>
    <p:extLst>
      <p:ext uri="{BB962C8B-B14F-4D97-AF65-F5344CB8AC3E}">
        <p14:creationId xmlns:p14="http://schemas.microsoft.com/office/powerpoint/2010/main" val="1171251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6858000" y="3086807"/>
            <a:ext cx="1905000" cy="685800"/>
          </a:xfrm>
          <a:prstGeom prst="roundRect">
            <a:avLst/>
          </a:prstGeom>
          <a:solidFill>
            <a:srgbClr val="FFFFFF"/>
          </a:solidFill>
          <a:ln>
            <a:solidFill>
              <a:srgbClr val="FFC000"/>
            </a:solidFill>
          </a:ln>
          <a:effectLst>
            <a:glow rad="228600">
              <a:srgbClr val="FFC000">
                <a:alpha val="40000"/>
              </a:srgbClr>
            </a:glow>
            <a:outerShdw blurRad="38100" dist="25400" dir="2700000" algn="br" rotWithShape="0">
              <a:srgbClr val="000000">
                <a:alpha val="6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3557081" y="1066801"/>
            <a:ext cx="8382000" cy="4876800"/>
          </a:xfrm>
        </p:spPr>
        <p:txBody>
          <a:bodyPr>
            <a:normAutofit lnSpcReduction="10000"/>
          </a:bodyPr>
          <a:lstStyle/>
          <a:p>
            <a:r>
              <a:rPr lang="en-US" sz="2400" dirty="0"/>
              <a:t>The minimization we just saw would help us find the best </a:t>
            </a:r>
            <a:r>
              <a:rPr lang="en-US" sz="2400" b="1" dirty="0"/>
              <a:t>regression</a:t>
            </a:r>
            <a:r>
              <a:rPr lang="en-US" sz="2400" dirty="0"/>
              <a:t> tree, but our example was about </a:t>
            </a:r>
            <a:r>
              <a:rPr lang="en-US" sz="2400" b="1" dirty="0"/>
              <a:t>classification</a:t>
            </a:r>
            <a:endParaRPr lang="en-US" sz="2400" dirty="0"/>
          </a:p>
          <a:p>
            <a:r>
              <a:rPr lang="en-US" sz="2400" b="1" dirty="0"/>
              <a:t>Question</a:t>
            </a:r>
            <a:r>
              <a:rPr lang="en-US" sz="2400" dirty="0"/>
              <a:t>: what needs to change?</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b="1" dirty="0"/>
              <a:t>Answer</a:t>
            </a:r>
            <a:r>
              <a:rPr lang="en-US" sz="2400" dirty="0"/>
              <a:t>: just like in previous classification settings, we can’t use RSS</a:t>
            </a:r>
            <a:endParaRPr lang="en-US" sz="2400" b="1" dirty="0"/>
          </a:p>
          <a:p>
            <a:endParaRPr lang="en-US" sz="2400" b="1" dirty="0"/>
          </a:p>
        </p:txBody>
      </p:sp>
      <mc:AlternateContent xmlns:mc="http://schemas.openxmlformats.org/markup-compatibility/2006" xmlns:a14="http://schemas.microsoft.com/office/drawing/2010/main">
        <mc:Choice Requires="a14">
          <p:sp>
            <p:nvSpPr>
              <p:cNvPr id="8" name="TextBox 7"/>
              <p:cNvSpPr txBox="1"/>
              <p:nvPr/>
            </p:nvSpPr>
            <p:spPr>
              <a:xfrm>
                <a:off x="5231446" y="2782008"/>
                <a:ext cx="4645759" cy="12848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2800" i="1" smtClean="0">
                              <a:solidFill>
                                <a:schemeClr val="tx2">
                                  <a:lumMod val="50000"/>
                                </a:schemeClr>
                              </a:solidFill>
                              <a:latin typeface="Cambria Math" panose="02040503050406030204" pitchFamily="18" charset="0"/>
                            </a:rPr>
                          </m:ctrlPr>
                        </m:naryPr>
                        <m:sub>
                          <m:r>
                            <a:rPr lang="en-US" sz="2800" i="1">
                              <a:solidFill>
                                <a:schemeClr val="tx2">
                                  <a:lumMod val="50000"/>
                                </a:schemeClr>
                              </a:solidFill>
                              <a:latin typeface="Cambria Math" charset="0"/>
                            </a:rPr>
                            <m:t>𝑚</m:t>
                          </m:r>
                          <m:r>
                            <a:rPr lang="en-US" sz="2800" i="1">
                              <a:solidFill>
                                <a:schemeClr val="tx2">
                                  <a:lumMod val="50000"/>
                                </a:schemeClr>
                              </a:solidFill>
                              <a:latin typeface="Cambria Math" charset="0"/>
                            </a:rPr>
                            <m:t>=1</m:t>
                          </m:r>
                        </m:sub>
                        <m:sup>
                          <m:r>
                            <a:rPr lang="en-US" sz="2800" i="1">
                              <a:solidFill>
                                <a:schemeClr val="tx2">
                                  <a:lumMod val="50000"/>
                                </a:schemeClr>
                              </a:solidFill>
                              <a:latin typeface="Cambria Math" charset="0"/>
                            </a:rPr>
                            <m:t>|</m:t>
                          </m:r>
                          <m:r>
                            <a:rPr lang="en-US" sz="2800" i="1">
                              <a:solidFill>
                                <a:schemeClr val="tx2">
                                  <a:lumMod val="50000"/>
                                </a:schemeClr>
                              </a:solidFill>
                              <a:latin typeface="Cambria Math" charset="0"/>
                            </a:rPr>
                            <m:t>𝑇</m:t>
                          </m:r>
                          <m:r>
                            <a:rPr lang="en-US" sz="2800" i="1">
                              <a:solidFill>
                                <a:schemeClr val="tx2">
                                  <a:lumMod val="50000"/>
                                </a:schemeClr>
                              </a:solidFill>
                              <a:latin typeface="Cambria Math" charset="0"/>
                            </a:rPr>
                            <m:t>|</m:t>
                          </m:r>
                        </m:sup>
                        <m:e>
                          <m:nary>
                            <m:naryPr>
                              <m:chr m:val="∑"/>
                              <m:supHide m:val="on"/>
                              <m:ctrlPr>
                                <a:rPr lang="en-US" sz="2800" i="1">
                                  <a:solidFill>
                                    <a:schemeClr val="tx2">
                                      <a:lumMod val="50000"/>
                                    </a:schemeClr>
                                  </a:solidFill>
                                  <a:latin typeface="Cambria Math" panose="02040503050406030204" pitchFamily="18" charset="0"/>
                                </a:rPr>
                              </m:ctrlPr>
                            </m:naryPr>
                            <m:sub>
                              <m:r>
                                <a:rPr lang="en-US" sz="2800" i="1">
                                  <a:solidFill>
                                    <a:schemeClr val="tx2">
                                      <a:lumMod val="50000"/>
                                    </a:schemeClr>
                                  </a:solidFill>
                                  <a:latin typeface="Cambria Math" charset="0"/>
                                </a:rPr>
                                <m:t>𝑖</m:t>
                              </m:r>
                              <m:r>
                                <a:rPr lang="en-US" sz="2800" i="1">
                                  <a:solidFill>
                                    <a:schemeClr val="tx2">
                                      <a:lumMod val="50000"/>
                                    </a:schemeClr>
                                  </a:solidFill>
                                  <a:latin typeface="Cambria Math" charset="0"/>
                                </a:rPr>
                                <m:t>:</m:t>
                              </m:r>
                              <m:sSub>
                                <m:sSubPr>
                                  <m:ctrlPr>
                                    <a:rPr lang="en-US" sz="2800" i="1">
                                      <a:solidFill>
                                        <a:schemeClr val="tx2">
                                          <a:lumMod val="50000"/>
                                        </a:schemeClr>
                                      </a:solidFill>
                                      <a:latin typeface="Cambria Math" panose="02040503050406030204" pitchFamily="18" charset="0"/>
                                    </a:rPr>
                                  </m:ctrlPr>
                                </m:sSubPr>
                                <m:e>
                                  <m:r>
                                    <a:rPr lang="en-US" sz="2800" i="1">
                                      <a:solidFill>
                                        <a:schemeClr val="tx2">
                                          <a:lumMod val="50000"/>
                                        </a:schemeClr>
                                      </a:solidFill>
                                      <a:latin typeface="Cambria Math" charset="0"/>
                                    </a:rPr>
                                    <m:t>𝑥</m:t>
                                  </m:r>
                                </m:e>
                                <m:sub>
                                  <m:r>
                                    <a:rPr lang="en-US" sz="2800" i="1">
                                      <a:solidFill>
                                        <a:schemeClr val="tx2">
                                          <a:lumMod val="50000"/>
                                        </a:schemeClr>
                                      </a:solidFill>
                                      <a:latin typeface="Cambria Math" charset="0"/>
                                    </a:rPr>
                                    <m:t>𝑖</m:t>
                                  </m:r>
                                </m:sub>
                              </m:sSub>
                              <m:r>
                                <a:rPr lang="en-US" sz="2800" i="1">
                                  <a:solidFill>
                                    <a:schemeClr val="tx2">
                                      <a:lumMod val="50000"/>
                                    </a:schemeClr>
                                  </a:solidFill>
                                  <a:latin typeface="Cambria Math" charset="0"/>
                                </a:rPr>
                                <m:t>∈</m:t>
                              </m:r>
                              <m:sSub>
                                <m:sSubPr>
                                  <m:ctrlPr>
                                    <a:rPr lang="en-US" sz="2800" i="1">
                                      <a:solidFill>
                                        <a:schemeClr val="tx2">
                                          <a:lumMod val="50000"/>
                                        </a:schemeClr>
                                      </a:solidFill>
                                      <a:latin typeface="Cambria Math" panose="02040503050406030204" pitchFamily="18" charset="0"/>
                                    </a:rPr>
                                  </m:ctrlPr>
                                </m:sSubPr>
                                <m:e>
                                  <m:r>
                                    <a:rPr lang="en-US" sz="2800" i="1">
                                      <a:solidFill>
                                        <a:schemeClr val="tx2">
                                          <a:lumMod val="50000"/>
                                        </a:schemeClr>
                                      </a:solidFill>
                                      <a:latin typeface="Cambria Math" charset="0"/>
                                    </a:rPr>
                                    <m:t>𝑅</m:t>
                                  </m:r>
                                </m:e>
                                <m:sub>
                                  <m:r>
                                    <a:rPr lang="en-US" sz="2800" i="1">
                                      <a:solidFill>
                                        <a:schemeClr val="tx2">
                                          <a:lumMod val="50000"/>
                                        </a:schemeClr>
                                      </a:solidFill>
                                      <a:latin typeface="Cambria Math" charset="0"/>
                                    </a:rPr>
                                    <m:t>𝑚</m:t>
                                  </m:r>
                                </m:sub>
                              </m:sSub>
                            </m:sub>
                            <m:sup/>
                            <m:e>
                              <m:sSup>
                                <m:sSupPr>
                                  <m:ctrlPr>
                                    <a:rPr lang="en-US" sz="2800" i="1">
                                      <a:solidFill>
                                        <a:schemeClr val="tx2">
                                          <a:lumMod val="50000"/>
                                        </a:schemeClr>
                                      </a:solidFill>
                                      <a:latin typeface="Cambria Math" panose="02040503050406030204" pitchFamily="18" charset="0"/>
                                    </a:rPr>
                                  </m:ctrlPr>
                                </m:sSupPr>
                                <m:e>
                                  <m:d>
                                    <m:dPr>
                                      <m:ctrlPr>
                                        <a:rPr lang="en-US" sz="2800" i="1">
                                          <a:solidFill>
                                            <a:schemeClr val="tx2">
                                              <a:lumMod val="50000"/>
                                            </a:schemeClr>
                                          </a:solidFill>
                                          <a:latin typeface="Cambria Math" panose="02040503050406030204" pitchFamily="18" charset="0"/>
                                        </a:rPr>
                                      </m:ctrlPr>
                                    </m:dPr>
                                    <m:e>
                                      <m:sSub>
                                        <m:sSubPr>
                                          <m:ctrlPr>
                                            <a:rPr lang="en-US" sz="2800" i="1">
                                              <a:solidFill>
                                                <a:schemeClr val="tx2">
                                                  <a:lumMod val="50000"/>
                                                </a:schemeClr>
                                              </a:solidFill>
                                              <a:latin typeface="Cambria Math" panose="02040503050406030204" pitchFamily="18" charset="0"/>
                                            </a:rPr>
                                          </m:ctrlPr>
                                        </m:sSubPr>
                                        <m:e>
                                          <m:r>
                                            <a:rPr lang="en-US" sz="2800" i="1">
                                              <a:solidFill>
                                                <a:schemeClr val="tx2">
                                                  <a:lumMod val="50000"/>
                                                </a:schemeClr>
                                              </a:solidFill>
                                              <a:latin typeface="Cambria Math" charset="0"/>
                                            </a:rPr>
                                            <m:t>𝑦</m:t>
                                          </m:r>
                                        </m:e>
                                        <m:sub>
                                          <m:r>
                                            <a:rPr lang="en-US" sz="2800" i="1">
                                              <a:solidFill>
                                                <a:schemeClr val="tx2">
                                                  <a:lumMod val="50000"/>
                                                </a:schemeClr>
                                              </a:solidFill>
                                              <a:latin typeface="Cambria Math" charset="0"/>
                                            </a:rPr>
                                            <m:t>𝑖</m:t>
                                          </m:r>
                                        </m:sub>
                                      </m:sSub>
                                      <m:r>
                                        <a:rPr lang="en-US" sz="2800" i="1">
                                          <a:solidFill>
                                            <a:schemeClr val="tx2">
                                              <a:lumMod val="50000"/>
                                            </a:schemeClr>
                                          </a:solidFill>
                                          <a:latin typeface="Cambria Math" charset="0"/>
                                        </a:rPr>
                                        <m:t>−</m:t>
                                      </m:r>
                                      <m:sSub>
                                        <m:sSubPr>
                                          <m:ctrlPr>
                                            <a:rPr lang="en-US" sz="2800" i="1">
                                              <a:solidFill>
                                                <a:schemeClr val="tx2">
                                                  <a:lumMod val="50000"/>
                                                </a:schemeClr>
                                              </a:solidFill>
                                              <a:latin typeface="Cambria Math" panose="02040503050406030204" pitchFamily="18" charset="0"/>
                                            </a:rPr>
                                          </m:ctrlPr>
                                        </m:sSubPr>
                                        <m:e>
                                          <m:acc>
                                            <m:accPr>
                                              <m:chr m:val="̂"/>
                                              <m:ctrlPr>
                                                <a:rPr lang="en-US" sz="2800" i="1">
                                                  <a:solidFill>
                                                    <a:schemeClr val="tx2">
                                                      <a:lumMod val="50000"/>
                                                    </a:schemeClr>
                                                  </a:solidFill>
                                                  <a:latin typeface="Cambria Math" panose="02040503050406030204" pitchFamily="18" charset="0"/>
                                                </a:rPr>
                                              </m:ctrlPr>
                                            </m:accPr>
                                            <m:e>
                                              <m:r>
                                                <a:rPr lang="en-US" sz="2800" i="1">
                                                  <a:solidFill>
                                                    <a:schemeClr val="tx2">
                                                      <a:lumMod val="50000"/>
                                                    </a:schemeClr>
                                                  </a:solidFill>
                                                  <a:latin typeface="Cambria Math" charset="0"/>
                                                </a:rPr>
                                                <m:t>𝑦</m:t>
                                              </m:r>
                                            </m:e>
                                          </m:acc>
                                        </m:e>
                                        <m:sub>
                                          <m:sSub>
                                            <m:sSubPr>
                                              <m:ctrlPr>
                                                <a:rPr lang="en-US" sz="2800" i="1">
                                                  <a:solidFill>
                                                    <a:schemeClr val="tx2">
                                                      <a:lumMod val="50000"/>
                                                    </a:schemeClr>
                                                  </a:solidFill>
                                                  <a:latin typeface="Cambria Math" panose="02040503050406030204" pitchFamily="18" charset="0"/>
                                                </a:rPr>
                                              </m:ctrlPr>
                                            </m:sSubPr>
                                            <m:e>
                                              <m:r>
                                                <a:rPr lang="en-US" sz="2800" i="1">
                                                  <a:solidFill>
                                                    <a:schemeClr val="tx2">
                                                      <a:lumMod val="50000"/>
                                                    </a:schemeClr>
                                                  </a:solidFill>
                                                  <a:latin typeface="Cambria Math" charset="0"/>
                                                </a:rPr>
                                                <m:t>𝑅</m:t>
                                              </m:r>
                                            </m:e>
                                            <m:sub>
                                              <m:r>
                                                <a:rPr lang="en-US" sz="2800" i="1">
                                                  <a:solidFill>
                                                    <a:schemeClr val="tx2">
                                                      <a:lumMod val="50000"/>
                                                    </a:schemeClr>
                                                  </a:solidFill>
                                                  <a:latin typeface="Cambria Math" charset="0"/>
                                                </a:rPr>
                                                <m:t>𝑚</m:t>
                                              </m:r>
                                            </m:sub>
                                          </m:sSub>
                                        </m:sub>
                                      </m:sSub>
                                    </m:e>
                                  </m:d>
                                </m:e>
                                <m:sup>
                                  <m:r>
                                    <a:rPr lang="en-US" sz="2800" i="1">
                                      <a:solidFill>
                                        <a:schemeClr val="tx2">
                                          <a:lumMod val="50000"/>
                                        </a:schemeClr>
                                      </a:solidFill>
                                      <a:latin typeface="Cambria Math" charset="0"/>
                                    </a:rPr>
                                    <m:t>2</m:t>
                                  </m:r>
                                </m:sup>
                              </m:sSup>
                            </m:e>
                          </m:nary>
                          <m:r>
                            <a:rPr lang="en-US" sz="2800" i="1">
                              <a:solidFill>
                                <a:schemeClr val="tx2">
                                  <a:lumMod val="50000"/>
                                </a:schemeClr>
                              </a:solidFill>
                              <a:latin typeface="Cambria Math" charset="0"/>
                            </a:rPr>
                            <m:t>+</m:t>
                          </m:r>
                          <m:r>
                            <a:rPr lang="en-US" sz="2800" i="1">
                              <a:solidFill>
                                <a:schemeClr val="tx2">
                                  <a:lumMod val="50000"/>
                                </a:schemeClr>
                              </a:solidFill>
                              <a:latin typeface="Cambria Math" charset="0"/>
                            </a:rPr>
                            <m:t>𝛼</m:t>
                          </m:r>
                          <m:d>
                            <m:dPr>
                              <m:begChr m:val="|"/>
                              <m:endChr m:val="|"/>
                              <m:ctrlPr>
                                <a:rPr lang="en-US" sz="2800" i="1">
                                  <a:solidFill>
                                    <a:schemeClr val="tx2">
                                      <a:lumMod val="50000"/>
                                    </a:schemeClr>
                                  </a:solidFill>
                                  <a:latin typeface="Cambria Math" panose="02040503050406030204" pitchFamily="18" charset="0"/>
                                </a:rPr>
                              </m:ctrlPr>
                            </m:dPr>
                            <m:e>
                              <m:r>
                                <a:rPr lang="en-US" sz="2800" i="1">
                                  <a:solidFill>
                                    <a:schemeClr val="tx2">
                                      <a:lumMod val="50000"/>
                                    </a:schemeClr>
                                  </a:solidFill>
                                  <a:latin typeface="Cambria Math" charset="0"/>
                                </a:rPr>
                                <m:t>𝑇</m:t>
                              </m:r>
                            </m:e>
                          </m:d>
                        </m:e>
                      </m:nary>
                    </m:oMath>
                  </m:oMathPara>
                </a14:m>
                <a:endParaRPr lang="en-US" sz="2800" dirty="0">
                  <a:solidFill>
                    <a:schemeClr val="tx2">
                      <a:lumMod val="50000"/>
                    </a:schemeClr>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231446" y="2782008"/>
                <a:ext cx="4645759" cy="1284839"/>
              </a:xfrm>
              <a:prstGeom prst="rect">
                <a:avLst/>
              </a:prstGeom>
              <a:blipFill>
                <a:blip r:embed="rId2"/>
                <a:stretch>
                  <a:fillRect l="-26158" t="-103883" b="-158252"/>
                </a:stretch>
              </a:blipFill>
            </p:spPr>
            <p:txBody>
              <a:bodyPr/>
              <a:lstStyle/>
              <a:p>
                <a:r>
                  <a:rPr lang="en-US">
                    <a:noFill/>
                  </a:rPr>
                  <a:t> </a:t>
                </a:r>
              </a:p>
            </p:txBody>
          </p:sp>
        </mc:Fallback>
      </mc:AlternateContent>
    </p:spTree>
    <p:extLst>
      <p:ext uri="{BB962C8B-B14F-4D97-AF65-F5344CB8AC3E}">
        <p14:creationId xmlns:p14="http://schemas.microsoft.com/office/powerpoint/2010/main" val="161378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9" presetClass="emph" presetSubtype="0" nodeType="withEffect">
                                  <p:stCondLst>
                                    <p:cond delay="0"/>
                                  </p:stCondLst>
                                  <p:childTnLst>
                                    <p:set>
                                      <p:cBhvr rctx="PPT">
                                        <p:cTn id="10" dur="indefinite"/>
                                        <p:tgtEl>
                                          <p:spTgt spid="3">
                                            <p:txEl>
                                              <p:pRg st="0" end="0"/>
                                            </p:txEl>
                                          </p:spTgt>
                                        </p:tgtEl>
                                        <p:attrNameLst>
                                          <p:attrName>style.opacity</p:attrName>
                                        </p:attrNameLst>
                                      </p:cBhvr>
                                      <p:to>
                                        <p:strVal val="0.5"/>
                                      </p:to>
                                    </p:set>
                                    <p:animEffect filter="image" prLst="opacity: 0.5">
                                      <p:cBhvr rctx="IE">
                                        <p:cTn id="11" dur="indefinite"/>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childTnLst>
                                </p:cTn>
                              </p:par>
                              <p:par>
                                <p:cTn id="16" presetID="9" presetClass="emph" presetSubtype="0" nodeType="withEffect">
                                  <p:stCondLst>
                                    <p:cond delay="0"/>
                                  </p:stCondLst>
                                  <p:childTnLst>
                                    <p:set>
                                      <p:cBhvr rctx="PPT">
                                        <p:cTn id="17" dur="indefinite"/>
                                        <p:tgtEl>
                                          <p:spTgt spid="3">
                                            <p:txEl>
                                              <p:pRg st="1" end="1"/>
                                            </p:txEl>
                                          </p:spTgt>
                                        </p:tgtEl>
                                        <p:attrNameLst>
                                          <p:attrName>style.opacity</p:attrName>
                                        </p:attrNameLst>
                                      </p:cBhvr>
                                      <p:to>
                                        <p:strVal val="0.5"/>
                                      </p:to>
                                    </p:set>
                                    <p:animEffect filter="image" prLst="opacity: 0.5">
                                      <p:cBhvr rctx="IE">
                                        <p:cTn id="18" dur="indefinite"/>
                                        <p:tgtEl>
                                          <p:spTgt spid="3">
                                            <p:txEl>
                                              <p:pRg st="1" end="1"/>
                                            </p:txEl>
                                          </p:spTgt>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Trouble in paradise</a:t>
            </a:r>
            <a:r>
              <a:rPr lang="is-IS" dirty="0"/>
              <a:t>…</a:t>
            </a:r>
            <a:endParaRPr lang="en-US" dirty="0"/>
          </a:p>
        </p:txBody>
      </p:sp>
      <p:sp>
        <p:nvSpPr>
          <p:cNvPr id="3" name="Content Placeholder 2"/>
          <p:cNvSpPr>
            <a:spLocks noGrp="1"/>
          </p:cNvSpPr>
          <p:nvPr>
            <p:ph idx="1"/>
          </p:nvPr>
        </p:nvSpPr>
        <p:spPr/>
        <p:txBody>
          <a:bodyPr>
            <a:normAutofit/>
          </a:bodyPr>
          <a:lstStyle/>
          <a:p>
            <a:r>
              <a:rPr lang="en-US" sz="2400" dirty="0"/>
              <a:t>Usual approach (minimizing classification error) isn’t sensitive enough to </a:t>
            </a:r>
            <a:r>
              <a:rPr lang="en-US" sz="2400" b="1" dirty="0"/>
              <a:t>build</a:t>
            </a:r>
            <a:r>
              <a:rPr lang="en-US" sz="2400" dirty="0"/>
              <a:t> good trees</a:t>
            </a:r>
          </a:p>
          <a:p>
            <a:r>
              <a:rPr lang="en-US" sz="2400" dirty="0"/>
              <a:t>Alternative 1: </a:t>
            </a:r>
            <a:r>
              <a:rPr lang="en-US" sz="2400" i="1" dirty="0"/>
              <a:t>Gini index of each node</a:t>
            </a:r>
          </a:p>
          <a:p>
            <a:endParaRPr lang="en-US" sz="2400" dirty="0"/>
          </a:p>
          <a:p>
            <a:endParaRPr lang="en-US" sz="2400" dirty="0"/>
          </a:p>
          <a:p>
            <a:endParaRPr lang="en-US" sz="2400" dirty="0"/>
          </a:p>
          <a:p>
            <a:r>
              <a:rPr lang="en-US" sz="2400" dirty="0"/>
              <a:t>Alternative 2: </a:t>
            </a:r>
            <a:r>
              <a:rPr lang="en-US" sz="2400" i="1" dirty="0"/>
              <a:t>cross-entropy of each node</a:t>
            </a:r>
          </a:p>
          <a:p>
            <a:endParaRPr lang="en-US" sz="2400" i="1" dirty="0"/>
          </a:p>
          <a:p>
            <a:endParaRPr lang="en-US" sz="2400" i="1" dirty="0"/>
          </a:p>
          <a:p>
            <a:endParaRPr lang="en-US" sz="2400" i="1" dirty="0"/>
          </a:p>
          <a:p>
            <a:r>
              <a:rPr lang="en-US" sz="2400" dirty="0"/>
              <a:t>Both are measures of </a:t>
            </a:r>
            <a:r>
              <a:rPr lang="en-US" sz="2400" b="1" dirty="0"/>
              <a:t>purity</a:t>
            </a:r>
            <a:r>
              <a:rPr lang="en-US" sz="2400" b="1" baseline="30000" dirty="0"/>
              <a:t>*</a:t>
            </a:r>
            <a:endParaRPr lang="en-US" sz="2400" baseline="30000" dirty="0"/>
          </a:p>
        </p:txBody>
      </p:sp>
      <p:sp>
        <p:nvSpPr>
          <p:cNvPr id="7" name="Rectangle 6"/>
          <p:cNvSpPr/>
          <p:nvPr/>
        </p:nvSpPr>
        <p:spPr>
          <a:xfrm>
            <a:off x="8426531" y="6181539"/>
            <a:ext cx="3200400" cy="523220"/>
          </a:xfrm>
          <a:prstGeom prst="rect">
            <a:avLst/>
          </a:prstGeom>
        </p:spPr>
        <p:txBody>
          <a:bodyPr wrap="square">
            <a:spAutoFit/>
          </a:bodyPr>
          <a:lstStyle/>
          <a:p>
            <a:pPr algn="r"/>
            <a:r>
              <a:rPr lang="en-US" sz="1400" dirty="0">
                <a:solidFill>
                  <a:schemeClr val="tx2">
                    <a:lumMod val="50000"/>
                  </a:schemeClr>
                </a:solidFill>
              </a:rPr>
              <a:t>*small values </a:t>
            </a:r>
            <a:r>
              <a:rPr lang="en-US" sz="1400" dirty="0">
                <a:solidFill>
                  <a:schemeClr val="tx2">
                    <a:lumMod val="50000"/>
                  </a:schemeClr>
                </a:solidFill>
                <a:sym typeface="Wingdings"/>
              </a:rPr>
              <a:t> node contains mostly observations from the same class</a:t>
            </a:r>
            <a:endParaRPr lang="en-US" sz="1400" dirty="0">
              <a:solidFill>
                <a:schemeClr val="tx2">
                  <a:lumMod val="50000"/>
                </a:schemeClr>
              </a:solidFill>
            </a:endParaRPr>
          </a:p>
        </p:txBody>
      </p:sp>
      <mc:AlternateContent xmlns:mc="http://schemas.openxmlformats.org/markup-compatibility/2006" xmlns:a14="http://schemas.microsoft.com/office/drawing/2010/main">
        <mc:Choice Requires="a14">
          <p:sp>
            <p:nvSpPr>
              <p:cNvPr id="4" name="TextBox 3"/>
              <p:cNvSpPr txBox="1"/>
              <p:nvPr/>
            </p:nvSpPr>
            <p:spPr>
              <a:xfrm>
                <a:off x="5400190" y="2300155"/>
                <a:ext cx="3026341"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2">
                              <a:lumMod val="50000"/>
                            </a:schemeClr>
                          </a:solidFill>
                          <a:latin typeface="Cambria Math" charset="0"/>
                        </a:rPr>
                        <m:t>𝐺</m:t>
                      </m:r>
                      <m:r>
                        <a:rPr lang="en-US" sz="2400" i="1" smtClean="0">
                          <a:solidFill>
                            <a:schemeClr val="tx2">
                              <a:lumMod val="50000"/>
                            </a:schemeClr>
                          </a:solidFill>
                          <a:latin typeface="Cambria Math" charset="0"/>
                        </a:rPr>
                        <m:t>=</m:t>
                      </m:r>
                      <m:nary>
                        <m:naryPr>
                          <m:chr m:val="∑"/>
                          <m:ctrlPr>
                            <a:rPr lang="en-US" sz="2400" i="1">
                              <a:solidFill>
                                <a:schemeClr val="tx2">
                                  <a:lumMod val="50000"/>
                                </a:schemeClr>
                              </a:solidFill>
                              <a:latin typeface="Cambria Math" panose="02040503050406030204" pitchFamily="18" charset="0"/>
                            </a:rPr>
                          </m:ctrlPr>
                        </m:naryPr>
                        <m:sub>
                          <m:r>
                            <a:rPr lang="en-US" sz="2400" i="1">
                              <a:solidFill>
                                <a:schemeClr val="tx2">
                                  <a:lumMod val="50000"/>
                                </a:schemeClr>
                              </a:solidFill>
                              <a:latin typeface="Cambria Math" charset="0"/>
                            </a:rPr>
                            <m:t>𝑘</m:t>
                          </m:r>
                          <m:r>
                            <a:rPr lang="en-US" sz="2400" i="1">
                              <a:solidFill>
                                <a:schemeClr val="tx2">
                                  <a:lumMod val="50000"/>
                                </a:schemeClr>
                              </a:solidFill>
                              <a:latin typeface="Cambria Math" charset="0"/>
                            </a:rPr>
                            <m:t>=1</m:t>
                          </m:r>
                        </m:sub>
                        <m:sup>
                          <m:r>
                            <a:rPr lang="en-US" sz="2400" i="1">
                              <a:solidFill>
                                <a:schemeClr val="tx2">
                                  <a:lumMod val="50000"/>
                                </a:schemeClr>
                              </a:solidFill>
                              <a:latin typeface="Cambria Math" charset="0"/>
                            </a:rPr>
                            <m:t>𝐾</m:t>
                          </m:r>
                        </m:sup>
                        <m:e>
                          <m:sSub>
                            <m:sSubPr>
                              <m:ctrlPr>
                                <a:rPr lang="en-US" sz="2400" i="1">
                                  <a:solidFill>
                                    <a:schemeClr val="tx2">
                                      <a:lumMod val="50000"/>
                                    </a:schemeClr>
                                  </a:solidFill>
                                  <a:latin typeface="Cambria Math" panose="02040503050406030204" pitchFamily="18" charset="0"/>
                                </a:rPr>
                              </m:ctrlPr>
                            </m:sSubPr>
                            <m:e>
                              <m:acc>
                                <m:accPr>
                                  <m:chr m:val="̂"/>
                                  <m:ctrlPr>
                                    <a:rPr lang="en-US" sz="2400" i="1">
                                      <a:solidFill>
                                        <a:schemeClr val="tx2">
                                          <a:lumMod val="50000"/>
                                        </a:schemeClr>
                                      </a:solidFill>
                                      <a:latin typeface="Cambria Math" panose="02040503050406030204" pitchFamily="18" charset="0"/>
                                    </a:rPr>
                                  </m:ctrlPr>
                                </m:accPr>
                                <m:e>
                                  <m:r>
                                    <a:rPr lang="en-US" sz="2400" i="1">
                                      <a:solidFill>
                                        <a:schemeClr val="tx2">
                                          <a:lumMod val="50000"/>
                                        </a:schemeClr>
                                      </a:solidFill>
                                      <a:latin typeface="Cambria Math" charset="0"/>
                                    </a:rPr>
                                    <m:t>𝑝</m:t>
                                  </m:r>
                                </m:e>
                              </m:acc>
                            </m:e>
                            <m:sub>
                              <m:r>
                                <a:rPr lang="en-US" sz="2400" i="1">
                                  <a:solidFill>
                                    <a:schemeClr val="tx2">
                                      <a:lumMod val="50000"/>
                                    </a:schemeClr>
                                  </a:solidFill>
                                  <a:latin typeface="Cambria Math" charset="0"/>
                                </a:rPr>
                                <m:t>𝑚𝑘</m:t>
                              </m:r>
                            </m:sub>
                          </m:sSub>
                          <m:d>
                            <m:dPr>
                              <m:ctrlPr>
                                <a:rPr lang="en-US" sz="2400" i="1">
                                  <a:solidFill>
                                    <a:schemeClr val="tx2">
                                      <a:lumMod val="50000"/>
                                    </a:schemeClr>
                                  </a:solidFill>
                                  <a:latin typeface="Cambria Math" panose="02040503050406030204" pitchFamily="18" charset="0"/>
                                </a:rPr>
                              </m:ctrlPr>
                            </m:dPr>
                            <m:e>
                              <m:r>
                                <a:rPr lang="en-US" sz="2400" i="1">
                                  <a:solidFill>
                                    <a:schemeClr val="tx2">
                                      <a:lumMod val="50000"/>
                                    </a:schemeClr>
                                  </a:solidFill>
                                  <a:latin typeface="Cambria Math" charset="0"/>
                                </a:rPr>
                                <m:t>1−</m:t>
                              </m:r>
                              <m:sSub>
                                <m:sSubPr>
                                  <m:ctrlPr>
                                    <a:rPr lang="en-US" sz="2400" i="1">
                                      <a:solidFill>
                                        <a:schemeClr val="tx2">
                                          <a:lumMod val="50000"/>
                                        </a:schemeClr>
                                      </a:solidFill>
                                      <a:latin typeface="Cambria Math" panose="02040503050406030204" pitchFamily="18" charset="0"/>
                                    </a:rPr>
                                  </m:ctrlPr>
                                </m:sSubPr>
                                <m:e>
                                  <m:acc>
                                    <m:accPr>
                                      <m:chr m:val="̂"/>
                                      <m:ctrlPr>
                                        <a:rPr lang="en-US" sz="2400" i="1">
                                          <a:solidFill>
                                            <a:schemeClr val="tx2">
                                              <a:lumMod val="50000"/>
                                            </a:schemeClr>
                                          </a:solidFill>
                                          <a:latin typeface="Cambria Math" panose="02040503050406030204" pitchFamily="18" charset="0"/>
                                        </a:rPr>
                                      </m:ctrlPr>
                                    </m:accPr>
                                    <m:e>
                                      <m:r>
                                        <a:rPr lang="en-US" sz="2400" i="1">
                                          <a:solidFill>
                                            <a:schemeClr val="tx2">
                                              <a:lumMod val="50000"/>
                                            </a:schemeClr>
                                          </a:solidFill>
                                          <a:latin typeface="Cambria Math" charset="0"/>
                                        </a:rPr>
                                        <m:t>𝑝</m:t>
                                      </m:r>
                                    </m:e>
                                  </m:acc>
                                </m:e>
                                <m:sub>
                                  <m:r>
                                    <a:rPr lang="en-US" sz="2400" i="1">
                                      <a:solidFill>
                                        <a:schemeClr val="tx2">
                                          <a:lumMod val="50000"/>
                                        </a:schemeClr>
                                      </a:solidFill>
                                      <a:latin typeface="Cambria Math" charset="0"/>
                                    </a:rPr>
                                    <m:t>𝑚𝑘</m:t>
                                  </m:r>
                                </m:sub>
                              </m:sSub>
                            </m:e>
                          </m:d>
                        </m:e>
                      </m:nary>
                    </m:oMath>
                  </m:oMathPara>
                </a14:m>
                <a:endParaRPr lang="en-US" sz="2400" dirty="0">
                  <a:solidFill>
                    <a:schemeClr val="tx2">
                      <a:lumMod val="50000"/>
                    </a:schemeClr>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400190" y="2300155"/>
                <a:ext cx="3026341" cy="1038489"/>
              </a:xfrm>
              <a:prstGeom prst="rect">
                <a:avLst/>
              </a:prstGeom>
              <a:blipFill>
                <a:blip r:embed="rId3"/>
                <a:stretch>
                  <a:fillRect l="-16736" t="-113095" b="-1726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545036" y="4255446"/>
                <a:ext cx="2736647" cy="1038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2">
                              <a:lumMod val="50000"/>
                            </a:schemeClr>
                          </a:solidFill>
                          <a:latin typeface="Cambria Math" charset="0"/>
                        </a:rPr>
                        <m:t>𝐷</m:t>
                      </m:r>
                      <m:r>
                        <a:rPr lang="en-US" sz="2400" i="1" smtClean="0">
                          <a:solidFill>
                            <a:schemeClr val="tx2">
                              <a:lumMod val="50000"/>
                            </a:schemeClr>
                          </a:solidFill>
                          <a:latin typeface="Cambria Math" charset="0"/>
                        </a:rPr>
                        <m:t>=</m:t>
                      </m:r>
                      <m:nary>
                        <m:naryPr>
                          <m:chr m:val="∑"/>
                          <m:ctrlPr>
                            <a:rPr lang="en-US" sz="2400" i="1">
                              <a:solidFill>
                                <a:schemeClr val="tx2">
                                  <a:lumMod val="50000"/>
                                </a:schemeClr>
                              </a:solidFill>
                              <a:latin typeface="Cambria Math" panose="02040503050406030204" pitchFamily="18" charset="0"/>
                            </a:rPr>
                          </m:ctrlPr>
                        </m:naryPr>
                        <m:sub>
                          <m:r>
                            <a:rPr lang="en-US" sz="2400" i="1">
                              <a:solidFill>
                                <a:schemeClr val="tx2">
                                  <a:lumMod val="50000"/>
                                </a:schemeClr>
                              </a:solidFill>
                              <a:latin typeface="Cambria Math" charset="0"/>
                            </a:rPr>
                            <m:t>𝑘</m:t>
                          </m:r>
                          <m:r>
                            <a:rPr lang="en-US" sz="2400" i="1">
                              <a:solidFill>
                                <a:schemeClr val="tx2">
                                  <a:lumMod val="50000"/>
                                </a:schemeClr>
                              </a:solidFill>
                              <a:latin typeface="Cambria Math" charset="0"/>
                            </a:rPr>
                            <m:t>=1</m:t>
                          </m:r>
                        </m:sub>
                        <m:sup>
                          <m:r>
                            <a:rPr lang="en-US" sz="2400" i="1">
                              <a:solidFill>
                                <a:schemeClr val="tx2">
                                  <a:lumMod val="50000"/>
                                </a:schemeClr>
                              </a:solidFill>
                              <a:latin typeface="Cambria Math" charset="0"/>
                            </a:rPr>
                            <m:t>𝐾</m:t>
                          </m:r>
                        </m:sup>
                        <m:e>
                          <m:sSub>
                            <m:sSubPr>
                              <m:ctrlPr>
                                <a:rPr lang="en-US" sz="2400" i="1">
                                  <a:solidFill>
                                    <a:schemeClr val="tx2">
                                      <a:lumMod val="50000"/>
                                    </a:schemeClr>
                                  </a:solidFill>
                                  <a:latin typeface="Cambria Math" panose="02040503050406030204" pitchFamily="18" charset="0"/>
                                </a:rPr>
                              </m:ctrlPr>
                            </m:sSubPr>
                            <m:e>
                              <m:acc>
                                <m:accPr>
                                  <m:chr m:val="̂"/>
                                  <m:ctrlPr>
                                    <a:rPr lang="en-US" sz="2400" i="1">
                                      <a:solidFill>
                                        <a:schemeClr val="tx2">
                                          <a:lumMod val="50000"/>
                                        </a:schemeClr>
                                      </a:solidFill>
                                      <a:latin typeface="Cambria Math" panose="02040503050406030204" pitchFamily="18" charset="0"/>
                                    </a:rPr>
                                  </m:ctrlPr>
                                </m:accPr>
                                <m:e>
                                  <m:r>
                                    <a:rPr lang="en-US" sz="2400" i="1">
                                      <a:solidFill>
                                        <a:schemeClr val="tx2">
                                          <a:lumMod val="50000"/>
                                        </a:schemeClr>
                                      </a:solidFill>
                                      <a:latin typeface="Cambria Math" charset="0"/>
                                    </a:rPr>
                                    <m:t>𝑝</m:t>
                                  </m:r>
                                </m:e>
                              </m:acc>
                            </m:e>
                            <m:sub>
                              <m:r>
                                <a:rPr lang="en-US" sz="2400" i="1">
                                  <a:solidFill>
                                    <a:schemeClr val="tx2">
                                      <a:lumMod val="50000"/>
                                    </a:schemeClr>
                                  </a:solidFill>
                                  <a:latin typeface="Cambria Math" charset="0"/>
                                </a:rPr>
                                <m:t>𝑚𝑘</m:t>
                              </m:r>
                            </m:sub>
                          </m:sSub>
                          <m:func>
                            <m:funcPr>
                              <m:ctrlPr>
                                <a:rPr lang="en-US" sz="2400" i="1">
                                  <a:solidFill>
                                    <a:schemeClr val="tx2">
                                      <a:lumMod val="50000"/>
                                    </a:schemeClr>
                                  </a:solidFill>
                                  <a:latin typeface="Cambria Math" panose="02040503050406030204" pitchFamily="18" charset="0"/>
                                </a:rPr>
                              </m:ctrlPr>
                            </m:funcPr>
                            <m:fName>
                              <m:r>
                                <m:rPr>
                                  <m:sty m:val="p"/>
                                </m:rPr>
                                <a:rPr lang="en-US" sz="2400">
                                  <a:solidFill>
                                    <a:schemeClr val="tx2">
                                      <a:lumMod val="50000"/>
                                    </a:schemeClr>
                                  </a:solidFill>
                                  <a:latin typeface="Cambria Math" charset="0"/>
                                </a:rPr>
                                <m:t>log</m:t>
                              </m:r>
                            </m:fName>
                            <m:e>
                              <m:sSub>
                                <m:sSubPr>
                                  <m:ctrlPr>
                                    <a:rPr lang="en-US" sz="2400" i="1">
                                      <a:solidFill>
                                        <a:schemeClr val="tx2">
                                          <a:lumMod val="50000"/>
                                        </a:schemeClr>
                                      </a:solidFill>
                                      <a:latin typeface="Cambria Math" panose="02040503050406030204" pitchFamily="18" charset="0"/>
                                    </a:rPr>
                                  </m:ctrlPr>
                                </m:sSubPr>
                                <m:e>
                                  <m:acc>
                                    <m:accPr>
                                      <m:chr m:val="̂"/>
                                      <m:ctrlPr>
                                        <a:rPr lang="en-US" sz="2400" i="1">
                                          <a:solidFill>
                                            <a:schemeClr val="tx2">
                                              <a:lumMod val="50000"/>
                                            </a:schemeClr>
                                          </a:solidFill>
                                          <a:latin typeface="Cambria Math" panose="02040503050406030204" pitchFamily="18" charset="0"/>
                                        </a:rPr>
                                      </m:ctrlPr>
                                    </m:accPr>
                                    <m:e>
                                      <m:r>
                                        <a:rPr lang="en-US" sz="2400" i="1">
                                          <a:solidFill>
                                            <a:schemeClr val="tx2">
                                              <a:lumMod val="50000"/>
                                            </a:schemeClr>
                                          </a:solidFill>
                                          <a:latin typeface="Cambria Math" charset="0"/>
                                        </a:rPr>
                                        <m:t>𝑝</m:t>
                                      </m:r>
                                    </m:e>
                                  </m:acc>
                                </m:e>
                                <m:sub>
                                  <m:r>
                                    <a:rPr lang="en-US" sz="2400" i="1">
                                      <a:solidFill>
                                        <a:schemeClr val="tx2">
                                          <a:lumMod val="50000"/>
                                        </a:schemeClr>
                                      </a:solidFill>
                                      <a:latin typeface="Cambria Math" charset="0"/>
                                    </a:rPr>
                                    <m:t>𝑚𝑘</m:t>
                                  </m:r>
                                </m:sub>
                              </m:sSub>
                            </m:e>
                          </m:func>
                        </m:e>
                      </m:nary>
                    </m:oMath>
                  </m:oMathPara>
                </a14:m>
                <a:endParaRPr lang="en-US" sz="2400" dirty="0">
                  <a:solidFill>
                    <a:schemeClr val="tx2">
                      <a:lumMod val="50000"/>
                    </a:schemeClr>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545036" y="4255446"/>
                <a:ext cx="2736647" cy="1038489"/>
              </a:xfrm>
              <a:prstGeom prst="rect">
                <a:avLst/>
              </a:prstGeom>
              <a:blipFill>
                <a:blip r:embed="rId4"/>
                <a:stretch>
                  <a:fillRect l="-17972" t="-115854" b="-178049"/>
                </a:stretch>
              </a:blipFill>
            </p:spPr>
            <p:txBody>
              <a:bodyPr/>
              <a:lstStyle/>
              <a:p>
                <a:r>
                  <a:rPr lang="en-US">
                    <a:noFill/>
                  </a:rPr>
                  <a:t> </a:t>
                </a:r>
              </a:p>
            </p:txBody>
          </p:sp>
        </mc:Fallback>
      </mc:AlternateContent>
    </p:spTree>
    <p:extLst>
      <p:ext uri="{BB962C8B-B14F-4D97-AF65-F5344CB8AC3E}">
        <p14:creationId xmlns:p14="http://schemas.microsoft.com/office/powerpoint/2010/main" val="3478069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6" name="Alternate Process 5">
            <a:extLst>
              <a:ext uri="{FF2B5EF4-FFF2-40B4-BE49-F238E27FC236}">
                <a16:creationId xmlns:a16="http://schemas.microsoft.com/office/drawing/2014/main" id="{6A574FE9-3EFF-6AEC-10E7-FD61D4890569}"/>
              </a:ext>
            </a:extLst>
          </p:cNvPr>
          <p:cNvSpPr/>
          <p:nvPr/>
        </p:nvSpPr>
        <p:spPr>
          <a:xfrm>
            <a:off x="3726984" y="2884254"/>
            <a:ext cx="7887500" cy="1089491"/>
          </a:xfrm>
          <a:prstGeom prst="flowChartAlternate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What advantages / disadvantages might decision trees have when compared to other methods?</a:t>
            </a:r>
            <a:endParaRPr lang="en-US" sz="2000" dirty="0"/>
          </a:p>
        </p:txBody>
      </p:sp>
    </p:spTree>
    <p:extLst>
      <p:ext uri="{BB962C8B-B14F-4D97-AF65-F5344CB8AC3E}">
        <p14:creationId xmlns:p14="http://schemas.microsoft.com/office/powerpoint/2010/main" val="33991104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a:t>
            </a:r>
          </a:p>
        </p:txBody>
      </p:sp>
      <p:sp>
        <p:nvSpPr>
          <p:cNvPr id="3" name="Content Placeholder 2">
            <a:extLst>
              <a:ext uri="{FF2B5EF4-FFF2-40B4-BE49-F238E27FC236}">
                <a16:creationId xmlns:a16="http://schemas.microsoft.com/office/drawing/2014/main" id="{80C22813-92B0-22FF-9A25-2005503A4A98}"/>
              </a:ext>
            </a:extLst>
          </p:cNvPr>
          <p:cNvSpPr>
            <a:spLocks noGrp="1"/>
          </p:cNvSpPr>
          <p:nvPr>
            <p:ph idx="1"/>
          </p:nvPr>
        </p:nvSpPr>
        <p:spPr>
          <a:xfrm>
            <a:off x="3869268" y="864108"/>
            <a:ext cx="7315200" cy="5120640"/>
          </a:xfrm>
        </p:spPr>
        <p:txBody>
          <a:bodyPr anchor="t">
            <a:normAutofit/>
          </a:bodyPr>
          <a:lstStyle/>
          <a:p>
            <a:pPr marL="0" indent="0">
              <a:buNone/>
            </a:pPr>
            <a:r>
              <a:rPr lang="en-US" sz="2400" dirty="0"/>
              <a:t>Use the Hitters dataset (in the ISLP package)</a:t>
            </a:r>
          </a:p>
          <a:p>
            <a:pPr marL="0" indent="0">
              <a:buNone/>
            </a:pPr>
            <a:r>
              <a:rPr lang="en-US" sz="2400" dirty="0"/>
              <a:t>Consider these variables:</a:t>
            </a:r>
          </a:p>
          <a:p>
            <a:r>
              <a:rPr lang="en-US" sz="2400" dirty="0"/>
              <a:t>Years, Hits, RBI</a:t>
            </a:r>
          </a:p>
          <a:p>
            <a:pPr marL="0" indent="0">
              <a:buNone/>
            </a:pPr>
            <a:r>
              <a:rPr lang="en-US" sz="2400" dirty="0"/>
              <a:t>We will use these three variables to create a decision tree that predicts Salary. </a:t>
            </a:r>
          </a:p>
          <a:p>
            <a:pPr marL="0" indent="0">
              <a:buNone/>
            </a:pPr>
            <a:r>
              <a:rPr lang="en-US" sz="2400" dirty="0"/>
              <a:t>Start by dropping any players with NA salary. </a:t>
            </a:r>
          </a:p>
          <a:p>
            <a:pPr marL="0" indent="0">
              <a:buNone/>
            </a:pPr>
            <a:r>
              <a:rPr lang="en-US" sz="2400" dirty="0"/>
              <a:t>Then, decide which variable to use for your first split, and what value of that variable to split around. </a:t>
            </a:r>
          </a:p>
          <a:p>
            <a:pPr marL="0" indent="0">
              <a:buNone/>
            </a:pPr>
            <a:r>
              <a:rPr lang="en-US" sz="2400" dirty="0"/>
              <a:t>Then repeat until you have 4-6 terminal nodes. </a:t>
            </a:r>
          </a:p>
          <a:p>
            <a:pPr marL="0" indent="0">
              <a:buNone/>
            </a:pPr>
            <a:r>
              <a:rPr lang="en-US" sz="2400" dirty="0"/>
              <a:t>Draw </a:t>
            </a:r>
            <a:r>
              <a:rPr lang="en-US" sz="2400"/>
              <a:t>your decision tree.  </a:t>
            </a:r>
            <a:endParaRPr lang="en-US" sz="2400" dirty="0"/>
          </a:p>
          <a:p>
            <a:endParaRPr lang="en-US" sz="2400" dirty="0"/>
          </a:p>
        </p:txBody>
      </p:sp>
    </p:spTree>
    <p:extLst>
      <p:ext uri="{BB962C8B-B14F-4D97-AF65-F5344CB8AC3E}">
        <p14:creationId xmlns:p14="http://schemas.microsoft.com/office/powerpoint/2010/main" val="1255517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surviving cardiac arrest</a:t>
            </a:r>
          </a:p>
        </p:txBody>
      </p:sp>
      <p:pic>
        <p:nvPicPr>
          <p:cNvPr id="5" name="Content Placeholder 4"/>
          <p:cNvPicPr>
            <a:picLocks noGrp="1" noChangeAspect="1"/>
          </p:cNvPicPr>
          <p:nvPr>
            <p:ph idx="1"/>
          </p:nvPr>
        </p:nvPicPr>
        <p:blipFill>
          <a:blip r:embed="rId3"/>
          <a:stretch>
            <a:fillRect/>
          </a:stretch>
        </p:blipFill>
        <p:spPr>
          <a:xfrm>
            <a:off x="4449011" y="986028"/>
            <a:ext cx="6502400" cy="4876800"/>
          </a:xfrm>
        </p:spPr>
      </p:pic>
    </p:spTree>
    <p:extLst>
      <p:ext uri="{BB962C8B-B14F-4D97-AF65-F5344CB8AC3E}">
        <p14:creationId xmlns:p14="http://schemas.microsoft.com/office/powerpoint/2010/main" val="1151993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521241" y="4800600"/>
            <a:ext cx="8229600" cy="609600"/>
          </a:xfrm>
          <a:prstGeom prst="roundRect">
            <a:avLst/>
          </a:prstGeom>
          <a:solidFill>
            <a:schemeClr val="bg1"/>
          </a:solidFill>
          <a:ln>
            <a:solidFill>
              <a:srgbClr val="FFC000"/>
            </a:solidFill>
          </a:ln>
          <a:effectLst>
            <a:glow rad="228600">
              <a:srgbClr val="FFC000">
                <a:alpha val="40000"/>
              </a:srgbClr>
            </a:glow>
            <a:outerShdw blurRad="38100" dist="25400" dir="2700000" algn="br" rotWithShape="0">
              <a:srgbClr val="000000">
                <a:alpha val="6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Full dataset: 168 patients</a:t>
            </a:r>
          </a:p>
        </p:txBody>
      </p:sp>
      <p:pic>
        <p:nvPicPr>
          <p:cNvPr id="4" name="Content Placeholder 3" descr="Screen Shot 2015-11-03 at 8.46.06 PM.png"/>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9534" b="-9534"/>
          <a:stretch>
            <a:fillRect/>
          </a:stretch>
        </p:blipFill>
        <p:spPr>
          <a:xfrm>
            <a:off x="3521243" y="990600"/>
            <a:ext cx="8229600" cy="4876800"/>
          </a:xfrm>
        </p:spPr>
      </p:pic>
      <p:pic>
        <p:nvPicPr>
          <p:cNvPr id="5" name="Picture 4" descr="Screen Shot 2015-11-03 at 8.48.08 PM.png"/>
          <p:cNvPicPr>
            <a:picLocks noChangeAspect="1"/>
          </p:cNvPicPr>
          <p:nvPr/>
        </p:nvPicPr>
        <p:blipFill rotWithShape="1">
          <a:blip r:embed="rId4">
            <a:extLst>
              <a:ext uri="{28A0092B-C50C-407E-A947-70E740481C1C}">
                <a14:useLocalDpi xmlns:a14="http://schemas.microsoft.com/office/drawing/2010/main" val="0"/>
              </a:ext>
            </a:extLst>
          </a:blip>
          <a:srcRect r="90505" b="51420"/>
          <a:stretch/>
        </p:blipFill>
        <p:spPr>
          <a:xfrm>
            <a:off x="3505201" y="5791200"/>
            <a:ext cx="449346" cy="685800"/>
          </a:xfrm>
          <a:prstGeom prst="rect">
            <a:avLst/>
          </a:prstGeom>
        </p:spPr>
      </p:pic>
      <p:pic>
        <p:nvPicPr>
          <p:cNvPr id="6" name="Picture 5" descr="Screen Shot 2015-11-03 at 8.48.08 PM.png"/>
          <p:cNvPicPr>
            <a:picLocks noChangeAspect="1"/>
          </p:cNvPicPr>
          <p:nvPr/>
        </p:nvPicPr>
        <p:blipFill rotWithShape="1">
          <a:blip r:embed="rId4">
            <a:extLst>
              <a:ext uri="{28A0092B-C50C-407E-A947-70E740481C1C}">
                <a14:useLocalDpi xmlns:a14="http://schemas.microsoft.com/office/drawing/2010/main" val="0"/>
              </a:ext>
            </a:extLst>
          </a:blip>
          <a:srcRect t="49149" r="89499" b="-1125"/>
          <a:stretch/>
        </p:blipFill>
        <p:spPr>
          <a:xfrm>
            <a:off x="7170823" y="5759116"/>
            <a:ext cx="496970" cy="733759"/>
          </a:xfrm>
          <a:prstGeom prst="rect">
            <a:avLst/>
          </a:prstGeom>
        </p:spPr>
      </p:pic>
      <p:sp>
        <p:nvSpPr>
          <p:cNvPr id="7" name="TextBox 6"/>
          <p:cNvSpPr txBox="1"/>
          <p:nvPr/>
        </p:nvSpPr>
        <p:spPr>
          <a:xfrm>
            <a:off x="3970421" y="5943600"/>
            <a:ext cx="2725426" cy="369332"/>
          </a:xfrm>
          <a:prstGeom prst="rect">
            <a:avLst/>
          </a:prstGeom>
          <a:noFill/>
        </p:spPr>
        <p:txBody>
          <a:bodyPr wrap="none" rtlCol="0">
            <a:spAutoFit/>
          </a:bodyPr>
          <a:lstStyle/>
          <a:p>
            <a:r>
              <a:rPr lang="en-US" dirty="0"/>
              <a:t>24 of 168 patients survived</a:t>
            </a:r>
          </a:p>
        </p:txBody>
      </p:sp>
      <p:sp>
        <p:nvSpPr>
          <p:cNvPr id="8" name="TextBox 7"/>
          <p:cNvSpPr txBox="1"/>
          <p:nvPr/>
        </p:nvSpPr>
        <p:spPr>
          <a:xfrm>
            <a:off x="7664234" y="5943600"/>
            <a:ext cx="3955378" cy="369332"/>
          </a:xfrm>
          <a:prstGeom prst="rect">
            <a:avLst/>
          </a:prstGeom>
          <a:noFill/>
        </p:spPr>
        <p:txBody>
          <a:bodyPr wrap="none" rtlCol="0">
            <a:spAutoFit/>
          </a:bodyPr>
          <a:lstStyle/>
          <a:p>
            <a:r>
              <a:rPr lang="en-US" dirty="0"/>
              <a:t>144 of 168 patients could not be revived</a:t>
            </a:r>
          </a:p>
        </p:txBody>
      </p:sp>
    </p:spTree>
    <p:extLst>
      <p:ext uri="{BB962C8B-B14F-4D97-AF65-F5344CB8AC3E}">
        <p14:creationId xmlns:p14="http://schemas.microsoft.com/office/powerpoint/2010/main" val="187599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Crystal ball: best predictor</a:t>
            </a:r>
          </a:p>
        </p:txBody>
      </p:sp>
      <p:pic>
        <p:nvPicPr>
          <p:cNvPr id="4" name="Content Placeholder 3"/>
          <p:cNvPicPr>
            <a:picLocks noGrp="1" noChangeAspect="1"/>
          </p:cNvPicPr>
          <p:nvPr>
            <p:ph idx="1"/>
          </p:nvPr>
        </p:nvPicPr>
        <p:blipFill>
          <a:blip r:embed="rId3"/>
          <a:stretch>
            <a:fillRect/>
          </a:stretch>
        </p:blipFill>
        <p:spPr>
          <a:xfrm>
            <a:off x="4329938" y="848220"/>
            <a:ext cx="6515957" cy="4876800"/>
          </a:xfrm>
        </p:spPr>
      </p:pic>
      <p:grpSp>
        <p:nvGrpSpPr>
          <p:cNvPr id="7" name="Group 6"/>
          <p:cNvGrpSpPr/>
          <p:nvPr/>
        </p:nvGrpSpPr>
        <p:grpSpPr>
          <a:xfrm>
            <a:off x="7008936" y="2524622"/>
            <a:ext cx="1039067" cy="942553"/>
            <a:chOff x="3827575" y="3124200"/>
            <a:chExt cx="1336452" cy="1212315"/>
          </a:xfrm>
        </p:grpSpPr>
        <p:pic>
          <p:nvPicPr>
            <p:cNvPr id="5" name="Content Placeholder 13"/>
            <p:cNvPicPr>
              <a:picLocks noChangeAspect="1"/>
            </p:cNvPicPr>
            <p:nvPr/>
          </p:nvPicPr>
          <p:blipFill rotWithShape="1">
            <a:blip r:embed="rId4">
              <a:clrChange>
                <a:clrFrom>
                  <a:srgbClr val="FFFFFF"/>
                </a:clrFrom>
                <a:clrTo>
                  <a:srgbClr val="FFFFFF">
                    <a:alpha val="0"/>
                  </a:srgbClr>
                </a:clrTo>
              </a:clrChange>
            </a:blip>
            <a:srcRect l="58639" t="3216" b="71859"/>
            <a:stretch/>
          </p:blipFill>
          <p:spPr>
            <a:xfrm>
              <a:off x="3886200" y="3124200"/>
              <a:ext cx="1219200" cy="459190"/>
            </a:xfrm>
            <a:prstGeom prst="rect">
              <a:avLst/>
            </a:prstGeom>
          </p:spPr>
        </p:pic>
        <p:sp>
          <p:nvSpPr>
            <p:cNvPr id="6" name="TextBox 5"/>
            <p:cNvSpPr txBox="1"/>
            <p:nvPr/>
          </p:nvSpPr>
          <p:spPr>
            <a:xfrm>
              <a:off x="3827575" y="3505201"/>
              <a:ext cx="1336452" cy="831314"/>
            </a:xfrm>
            <a:prstGeom prst="rect">
              <a:avLst/>
            </a:prstGeom>
            <a:noFill/>
          </p:spPr>
          <p:txBody>
            <a:bodyPr wrap="none" rtlCol="0">
              <a:spAutoFit/>
            </a:bodyPr>
            <a:lstStyle/>
            <a:p>
              <a:pPr algn="ctr"/>
              <a:r>
                <a:rPr lang="en-US" dirty="0"/>
                <a:t>Initial ♥ </a:t>
              </a:r>
            </a:p>
            <a:p>
              <a:pPr algn="ctr"/>
              <a:r>
                <a:rPr lang="en-US" dirty="0"/>
                <a:t>rhythm</a:t>
              </a:r>
            </a:p>
          </p:txBody>
        </p:sp>
      </p:grpSp>
    </p:spTree>
    <p:extLst>
      <p:ext uri="{BB962C8B-B14F-4D97-AF65-F5344CB8AC3E}">
        <p14:creationId xmlns:p14="http://schemas.microsoft.com/office/powerpoint/2010/main" val="128838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Different types of arrhythmia</a:t>
            </a:r>
          </a:p>
        </p:txBody>
      </p:sp>
      <p:pic>
        <p:nvPicPr>
          <p:cNvPr id="14" name="Content Placeholder 13"/>
          <p:cNvPicPr>
            <a:picLocks noGrp="1" noChangeAspect="1"/>
          </p:cNvPicPr>
          <p:nvPr>
            <p:ph sz="half" idx="1"/>
          </p:nvPr>
        </p:nvPicPr>
        <p:blipFill rotWithShape="1">
          <a:blip r:embed="rId2"/>
          <a:srcRect l="55471" t="32316" b="45660"/>
          <a:stretch/>
        </p:blipFill>
        <p:spPr>
          <a:xfrm>
            <a:off x="4042611" y="3608750"/>
            <a:ext cx="2974147" cy="919404"/>
          </a:xfrm>
        </p:spPr>
      </p:pic>
      <p:pic>
        <p:nvPicPr>
          <p:cNvPr id="12" name="Content Placeholder 11"/>
          <p:cNvPicPr>
            <a:picLocks noGrp="1" noChangeAspect="1"/>
          </p:cNvPicPr>
          <p:nvPr>
            <p:ph sz="half" idx="2"/>
          </p:nvPr>
        </p:nvPicPr>
        <p:blipFill rotWithShape="1">
          <a:blip r:embed="rId3"/>
          <a:srcRect l="54558" t="33641" r="913" b="46730"/>
          <a:stretch/>
        </p:blipFill>
        <p:spPr>
          <a:xfrm>
            <a:off x="8157410" y="3631343"/>
            <a:ext cx="3115286" cy="858339"/>
          </a:xfrm>
        </p:spPr>
      </p:pic>
      <p:sp>
        <p:nvSpPr>
          <p:cNvPr id="9" name="TextBox 8"/>
          <p:cNvSpPr txBox="1"/>
          <p:nvPr/>
        </p:nvSpPr>
        <p:spPr>
          <a:xfrm>
            <a:off x="3690183" y="4635352"/>
            <a:ext cx="3950569" cy="830997"/>
          </a:xfrm>
          <a:prstGeom prst="rect">
            <a:avLst/>
          </a:prstGeom>
          <a:noFill/>
        </p:spPr>
        <p:txBody>
          <a:bodyPr wrap="none" rtlCol="0">
            <a:spAutoFit/>
          </a:bodyPr>
          <a:lstStyle/>
          <a:p>
            <a:pPr algn="ctr"/>
            <a:r>
              <a:rPr lang="en-US" sz="2400" dirty="0"/>
              <a:t>Ventricular Tachycardia (VT) / </a:t>
            </a:r>
          </a:p>
          <a:p>
            <a:pPr algn="ctr"/>
            <a:r>
              <a:rPr lang="en-US" sz="2400" dirty="0"/>
              <a:t>Ventricular Fibrillation (VF)</a:t>
            </a:r>
          </a:p>
        </p:txBody>
      </p:sp>
      <p:sp>
        <p:nvSpPr>
          <p:cNvPr id="15" name="TextBox 14"/>
          <p:cNvSpPr txBox="1"/>
          <p:nvPr/>
        </p:nvSpPr>
        <p:spPr>
          <a:xfrm>
            <a:off x="8685086" y="4635352"/>
            <a:ext cx="2221249" cy="830997"/>
          </a:xfrm>
          <a:prstGeom prst="rect">
            <a:avLst/>
          </a:prstGeom>
          <a:noFill/>
        </p:spPr>
        <p:txBody>
          <a:bodyPr wrap="none" rtlCol="0">
            <a:spAutoFit/>
          </a:bodyPr>
          <a:lstStyle/>
          <a:p>
            <a:pPr algn="ctr"/>
            <a:r>
              <a:rPr lang="en-US" sz="2400" dirty="0"/>
              <a:t>EMD / </a:t>
            </a:r>
          </a:p>
          <a:p>
            <a:pPr algn="ctr"/>
            <a:r>
              <a:rPr lang="en-US" sz="2400" dirty="0" err="1"/>
              <a:t>Asystole</a:t>
            </a:r>
            <a:r>
              <a:rPr lang="en-US" sz="2400" dirty="0"/>
              <a:t> / Other</a:t>
            </a:r>
          </a:p>
        </p:txBody>
      </p:sp>
      <p:grpSp>
        <p:nvGrpSpPr>
          <p:cNvPr id="18" name="Group 17"/>
          <p:cNvGrpSpPr/>
          <p:nvPr/>
        </p:nvGrpSpPr>
        <p:grpSpPr>
          <a:xfrm>
            <a:off x="6214311" y="1390249"/>
            <a:ext cx="2971799" cy="1565964"/>
            <a:chOff x="3162299" y="1791301"/>
            <a:chExt cx="2971799" cy="1565964"/>
          </a:xfrm>
        </p:grpSpPr>
        <p:pic>
          <p:nvPicPr>
            <p:cNvPr id="16" name="Content Placeholder 13"/>
            <p:cNvPicPr>
              <a:picLocks noChangeAspect="1"/>
            </p:cNvPicPr>
            <p:nvPr/>
          </p:nvPicPr>
          <p:blipFill rotWithShape="1">
            <a:blip r:embed="rId2"/>
            <a:srcRect l="58639" t="3216" b="71859"/>
            <a:stretch/>
          </p:blipFill>
          <p:spPr>
            <a:xfrm>
              <a:off x="3162299" y="1791301"/>
              <a:ext cx="2971799" cy="1119275"/>
            </a:xfrm>
            <a:prstGeom prst="rect">
              <a:avLst/>
            </a:prstGeom>
          </p:spPr>
        </p:pic>
        <p:sp>
          <p:nvSpPr>
            <p:cNvPr id="17" name="TextBox 16"/>
            <p:cNvSpPr txBox="1"/>
            <p:nvPr/>
          </p:nvSpPr>
          <p:spPr>
            <a:xfrm>
              <a:off x="4059937" y="2895600"/>
              <a:ext cx="1176524" cy="461665"/>
            </a:xfrm>
            <a:prstGeom prst="rect">
              <a:avLst/>
            </a:prstGeom>
            <a:noFill/>
          </p:spPr>
          <p:txBody>
            <a:bodyPr wrap="none" rtlCol="0">
              <a:spAutoFit/>
            </a:bodyPr>
            <a:lstStyle/>
            <a:p>
              <a:pPr algn="ctr"/>
              <a:r>
                <a:rPr lang="en-US" sz="2400" dirty="0"/>
                <a:t>Normal</a:t>
              </a:r>
            </a:p>
          </p:txBody>
        </p:sp>
      </p:grpSp>
      <p:sp>
        <p:nvSpPr>
          <p:cNvPr id="19" name="TextBox 18"/>
          <p:cNvSpPr txBox="1"/>
          <p:nvPr/>
        </p:nvSpPr>
        <p:spPr>
          <a:xfrm>
            <a:off x="8473394" y="6581002"/>
            <a:ext cx="2042290" cy="276999"/>
          </a:xfrm>
          <a:prstGeom prst="rect">
            <a:avLst/>
          </a:prstGeom>
          <a:noFill/>
        </p:spPr>
        <p:txBody>
          <a:bodyPr wrap="none" rtlCol="0">
            <a:spAutoFit/>
          </a:bodyPr>
          <a:lstStyle/>
          <a:p>
            <a:r>
              <a:rPr lang="en-US" sz="1200" dirty="0"/>
              <a:t>Images courtesy of Wikipedia</a:t>
            </a:r>
          </a:p>
        </p:txBody>
      </p:sp>
    </p:spTree>
    <p:extLst>
      <p:ext uri="{BB962C8B-B14F-4D97-AF65-F5344CB8AC3E}">
        <p14:creationId xmlns:p14="http://schemas.microsoft.com/office/powerpoint/2010/main" val="419971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9" presetClass="emph" presetSubtype="0" nodeType="withEffect">
                                  <p:stCondLst>
                                    <p:cond delay="0"/>
                                  </p:stCondLst>
                                  <p:childTnLst>
                                    <p:set>
                                      <p:cBhvr rctx="PPT">
                                        <p:cTn id="10" dur="indefinite"/>
                                        <p:tgtEl>
                                          <p:spTgt spid="18"/>
                                        </p:tgtEl>
                                        <p:attrNameLst>
                                          <p:attrName>style.opacity</p:attrName>
                                        </p:attrNameLst>
                                      </p:cBhvr>
                                      <p:to>
                                        <p:strVal val="0.5"/>
                                      </p:to>
                                    </p:set>
                                    <p:animEffect filter="image" prLst="opacity: 0.5">
                                      <p:cBhvr rctx="IE">
                                        <p:cTn id="11" dur="indefinite"/>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mph" presetSubtype="0" grpId="1" nodeType="clickEffect">
                                  <p:stCondLst>
                                    <p:cond delay="0"/>
                                  </p:stCondLst>
                                  <p:childTnLst>
                                    <p:set>
                                      <p:cBhvr rctx="PPT">
                                        <p:cTn id="15" dur="indefinite"/>
                                        <p:tgtEl>
                                          <p:spTgt spid="9"/>
                                        </p:tgtEl>
                                        <p:attrNameLst>
                                          <p:attrName>style.opacity</p:attrName>
                                        </p:attrNameLst>
                                      </p:cBhvr>
                                      <p:to>
                                        <p:strVal val="0.5"/>
                                      </p:to>
                                    </p:set>
                                    <p:animEffect filter="image" prLst="opacity: 0.5">
                                      <p:cBhvr rctx="IE">
                                        <p:cTn id="16" dur="indefinite"/>
                                        <p:tgtEl>
                                          <p:spTgt spid="9"/>
                                        </p:tgtEl>
                                      </p:cBhvr>
                                    </p:animEffect>
                                  </p:childTnLst>
                                </p:cTn>
                              </p:par>
                              <p:par>
                                <p:cTn id="17" presetID="9" presetClass="emph" presetSubtype="0" nodeType="withEffect">
                                  <p:stCondLst>
                                    <p:cond delay="0"/>
                                  </p:stCondLst>
                                  <p:childTnLst>
                                    <p:set>
                                      <p:cBhvr rctx="PPT">
                                        <p:cTn id="18" dur="indefinite"/>
                                        <p:tgtEl>
                                          <p:spTgt spid="14"/>
                                        </p:tgtEl>
                                        <p:attrNameLst>
                                          <p:attrName>style.opacity</p:attrName>
                                        </p:attrNameLst>
                                      </p:cBhvr>
                                      <p:to>
                                        <p:strVal val="0.5"/>
                                      </p:to>
                                    </p:set>
                                    <p:animEffect filter="image" prLst="opacity: 0.5">
                                      <p:cBhvr rctx="IE">
                                        <p:cTn id="19" dur="indefinite"/>
                                        <p:tgtEl>
                                          <p:spTgt spid="14"/>
                                        </p:tgtEl>
                                      </p:cBhvr>
                                    </p:animEffect>
                                  </p:childTnLst>
                                </p:cTn>
                              </p:par>
                              <p:par>
                                <p:cTn id="20" presetID="1"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Split: Initial Heart Rhythm</a:t>
            </a:r>
          </a:p>
        </p:txBody>
      </p:sp>
      <p:pic>
        <p:nvPicPr>
          <p:cNvPr id="4" name="Content Placeholder 3" descr="Screen Shot 2015-11-03 at 8.46.06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20293" t="-9534" b="15504"/>
          <a:stretch/>
        </p:blipFill>
        <p:spPr>
          <a:xfrm>
            <a:off x="5358064" y="573509"/>
            <a:ext cx="6559550" cy="3851275"/>
          </a:xfrm>
        </p:spPr>
      </p:pic>
      <p:pic>
        <p:nvPicPr>
          <p:cNvPr id="3" name="Picture 2" descr="Screen Shot 2015-11-03 at 8.55.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5088" y="899644"/>
            <a:ext cx="1765300" cy="4102100"/>
          </a:xfrm>
          <a:prstGeom prst="rect">
            <a:avLst/>
          </a:prstGeom>
        </p:spPr>
      </p:pic>
      <p:pic>
        <p:nvPicPr>
          <p:cNvPr id="11"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69922" b="15504"/>
          <a:stretch/>
        </p:blipFill>
        <p:spPr>
          <a:xfrm>
            <a:off x="5358064" y="4404844"/>
            <a:ext cx="6559550" cy="596900"/>
          </a:xfrm>
          <a:prstGeom prst="rect">
            <a:avLst/>
          </a:prstGeom>
        </p:spPr>
      </p:pic>
      <p:pic>
        <p:nvPicPr>
          <p:cNvPr id="12" name="Picture 11" descr="Screen Shot 2015-11-03 at 8.55.49 PM.png"/>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6087" r="57734" b="368"/>
          <a:stretch/>
        </p:blipFill>
        <p:spPr>
          <a:xfrm>
            <a:off x="11179745" y="4429228"/>
            <a:ext cx="746125" cy="555626"/>
          </a:xfrm>
          <a:prstGeom prst="rect">
            <a:avLst/>
          </a:prstGeom>
        </p:spPr>
      </p:pic>
      <p:sp>
        <p:nvSpPr>
          <p:cNvPr id="14" name="Rectangle 13"/>
          <p:cNvSpPr/>
          <p:nvPr/>
        </p:nvSpPr>
        <p:spPr>
          <a:xfrm rot="10800000">
            <a:off x="5455600" y="1030708"/>
            <a:ext cx="6400800" cy="4038600"/>
          </a:xfrm>
          <a:prstGeom prst="rect">
            <a:avLst/>
          </a:prstGeom>
          <a:solidFill>
            <a:srgbClr val="FFFFFF">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Screen Shot 2015-11-03 at 8.48.08 PM.png"/>
          <p:cNvPicPr>
            <a:picLocks noChangeAspect="1"/>
          </p:cNvPicPr>
          <p:nvPr/>
        </p:nvPicPr>
        <p:blipFill rotWithShape="1">
          <a:blip r:embed="rId5">
            <a:extLst>
              <a:ext uri="{28A0092B-C50C-407E-A947-70E740481C1C}">
                <a14:useLocalDpi xmlns:a14="http://schemas.microsoft.com/office/drawing/2010/main" val="0"/>
              </a:ext>
            </a:extLst>
          </a:blip>
          <a:srcRect r="90505" b="51420"/>
          <a:stretch/>
        </p:blipFill>
        <p:spPr>
          <a:xfrm>
            <a:off x="3521244" y="5374108"/>
            <a:ext cx="449346" cy="685800"/>
          </a:xfrm>
          <a:prstGeom prst="rect">
            <a:avLst/>
          </a:prstGeom>
        </p:spPr>
      </p:pic>
      <p:pic>
        <p:nvPicPr>
          <p:cNvPr id="21" name="Picture 20" descr="Screen Shot 2015-11-03 at 8.48.08 PM.png"/>
          <p:cNvPicPr>
            <a:picLocks noChangeAspect="1"/>
          </p:cNvPicPr>
          <p:nvPr/>
        </p:nvPicPr>
        <p:blipFill rotWithShape="1">
          <a:blip r:embed="rId5">
            <a:extLst>
              <a:ext uri="{28A0092B-C50C-407E-A947-70E740481C1C}">
                <a14:useLocalDpi xmlns:a14="http://schemas.microsoft.com/office/drawing/2010/main" val="0"/>
              </a:ext>
            </a:extLst>
          </a:blip>
          <a:srcRect t="49149" r="89499" b="-1125"/>
          <a:stretch/>
        </p:blipFill>
        <p:spPr>
          <a:xfrm>
            <a:off x="7331244" y="5342024"/>
            <a:ext cx="496970" cy="733759"/>
          </a:xfrm>
          <a:prstGeom prst="rect">
            <a:avLst/>
          </a:prstGeom>
        </p:spPr>
      </p:pic>
      <p:sp>
        <p:nvSpPr>
          <p:cNvPr id="22" name="TextBox 21"/>
          <p:cNvSpPr txBox="1"/>
          <p:nvPr/>
        </p:nvSpPr>
        <p:spPr>
          <a:xfrm>
            <a:off x="3986465" y="5526508"/>
            <a:ext cx="2585451" cy="369332"/>
          </a:xfrm>
          <a:prstGeom prst="rect">
            <a:avLst/>
          </a:prstGeom>
          <a:noFill/>
        </p:spPr>
        <p:txBody>
          <a:bodyPr wrap="none" rtlCol="0">
            <a:spAutoFit/>
          </a:bodyPr>
          <a:lstStyle/>
          <a:p>
            <a:r>
              <a:rPr lang="en-US" dirty="0"/>
              <a:t>22 of 35 patients survived</a:t>
            </a:r>
          </a:p>
        </p:txBody>
      </p:sp>
      <p:sp>
        <p:nvSpPr>
          <p:cNvPr id="23" name="TextBox 22"/>
          <p:cNvSpPr txBox="1"/>
          <p:nvPr/>
        </p:nvSpPr>
        <p:spPr>
          <a:xfrm>
            <a:off x="7824656" y="5526508"/>
            <a:ext cx="3686843" cy="369332"/>
          </a:xfrm>
          <a:prstGeom prst="rect">
            <a:avLst/>
          </a:prstGeom>
          <a:noFill/>
        </p:spPr>
        <p:txBody>
          <a:bodyPr wrap="none" rtlCol="0">
            <a:spAutoFit/>
          </a:bodyPr>
          <a:lstStyle/>
          <a:p>
            <a:r>
              <a:rPr lang="en-US" dirty="0"/>
              <a:t>13 of 35 patients could not be revived</a:t>
            </a:r>
          </a:p>
        </p:txBody>
      </p:sp>
      <p:sp>
        <p:nvSpPr>
          <p:cNvPr id="24" name="TextBox 23"/>
          <p:cNvSpPr txBox="1"/>
          <p:nvPr/>
        </p:nvSpPr>
        <p:spPr>
          <a:xfrm>
            <a:off x="5967665" y="1945108"/>
            <a:ext cx="2262927" cy="923330"/>
          </a:xfrm>
          <a:prstGeom prst="rect">
            <a:avLst/>
          </a:prstGeom>
          <a:noFill/>
        </p:spPr>
        <p:txBody>
          <a:bodyPr wrap="none" rtlCol="0">
            <a:spAutoFit/>
          </a:bodyPr>
          <a:lstStyle/>
          <a:p>
            <a:r>
              <a:rPr lang="en-US" sz="5400" b="1" dirty="0"/>
              <a:t>VT / VF</a:t>
            </a:r>
          </a:p>
        </p:txBody>
      </p:sp>
      <p:sp>
        <p:nvSpPr>
          <p:cNvPr id="26" name="Bent Arrow 25"/>
          <p:cNvSpPr/>
          <p:nvPr/>
        </p:nvSpPr>
        <p:spPr>
          <a:xfrm rot="10800000">
            <a:off x="5739065" y="2859508"/>
            <a:ext cx="1641909" cy="990600"/>
          </a:xfrm>
          <a:prstGeom prst="bentArrow">
            <a:avLst>
              <a:gd name="adj1" fmla="val 10930"/>
              <a:gd name="adj2" fmla="val 19542"/>
              <a:gd name="adj3" fmla="val 36930"/>
              <a:gd name="adj4" fmla="val 4375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76660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Split: Initial Heart Rhythm</a:t>
            </a:r>
          </a:p>
        </p:txBody>
      </p:sp>
      <p:pic>
        <p:nvPicPr>
          <p:cNvPr id="4" name="Content Placeholder 3" descr="Screen Shot 2015-11-03 at 8.46.06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20293" t="-9534" b="15504"/>
          <a:stretch/>
        </p:blipFill>
        <p:spPr>
          <a:xfrm>
            <a:off x="5261810" y="621635"/>
            <a:ext cx="6559550" cy="3851275"/>
          </a:xfrm>
        </p:spPr>
      </p:pic>
      <p:pic>
        <p:nvPicPr>
          <p:cNvPr id="3" name="Picture 2" descr="Screen Shot 2015-11-03 at 8.55.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8834" y="947770"/>
            <a:ext cx="1765300" cy="4102100"/>
          </a:xfrm>
          <a:prstGeom prst="rect">
            <a:avLst/>
          </a:prstGeom>
        </p:spPr>
      </p:pic>
      <p:pic>
        <p:nvPicPr>
          <p:cNvPr id="11" name="Content Placeholder 3" descr="Screen Shot 2015-11-03 at 8.46.06 PM.png"/>
          <p:cNvPicPr>
            <a:picLocks noChangeAspect="1"/>
          </p:cNvPicPr>
          <p:nvPr/>
        </p:nvPicPr>
        <p:blipFill rotWithShape="1">
          <a:blip r:embed="rId3">
            <a:extLst>
              <a:ext uri="{28A0092B-C50C-407E-A947-70E740481C1C}">
                <a14:useLocalDpi xmlns:a14="http://schemas.microsoft.com/office/drawing/2010/main" val="0"/>
              </a:ext>
            </a:extLst>
          </a:blip>
          <a:srcRect l="20293" t="69922" b="15504"/>
          <a:stretch/>
        </p:blipFill>
        <p:spPr>
          <a:xfrm>
            <a:off x="5261810" y="4452970"/>
            <a:ext cx="6559550" cy="596900"/>
          </a:xfrm>
          <a:prstGeom prst="rect">
            <a:avLst/>
          </a:prstGeom>
        </p:spPr>
      </p:pic>
      <p:pic>
        <p:nvPicPr>
          <p:cNvPr id="12" name="Picture 11" descr="Screen Shot 2015-11-03 at 8.55.49 PM.png"/>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86087" r="57734" b="368"/>
          <a:stretch/>
        </p:blipFill>
        <p:spPr>
          <a:xfrm>
            <a:off x="11083491" y="4477354"/>
            <a:ext cx="746125" cy="555626"/>
          </a:xfrm>
          <a:prstGeom prst="rect">
            <a:avLst/>
          </a:prstGeom>
        </p:spPr>
      </p:pic>
      <p:sp>
        <p:nvSpPr>
          <p:cNvPr id="14" name="Rectangle 13"/>
          <p:cNvSpPr/>
          <p:nvPr/>
        </p:nvSpPr>
        <p:spPr>
          <a:xfrm rot="10800000" flipH="1">
            <a:off x="3509210" y="1078834"/>
            <a:ext cx="1773936" cy="4038600"/>
          </a:xfrm>
          <a:prstGeom prst="rect">
            <a:avLst/>
          </a:prstGeom>
          <a:solidFill>
            <a:srgbClr val="FFFFFF">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Screen Shot 2015-11-03 at 8.48.08 PM.png"/>
          <p:cNvPicPr>
            <a:picLocks noChangeAspect="1"/>
          </p:cNvPicPr>
          <p:nvPr/>
        </p:nvPicPr>
        <p:blipFill rotWithShape="1">
          <a:blip r:embed="rId5">
            <a:extLst>
              <a:ext uri="{28A0092B-C50C-407E-A947-70E740481C1C}">
                <a14:useLocalDpi xmlns:a14="http://schemas.microsoft.com/office/drawing/2010/main" val="0"/>
              </a:ext>
            </a:extLst>
          </a:blip>
          <a:srcRect r="90505" b="51420"/>
          <a:stretch/>
        </p:blipFill>
        <p:spPr>
          <a:xfrm>
            <a:off x="3424990" y="5422234"/>
            <a:ext cx="449346" cy="685800"/>
          </a:xfrm>
          <a:prstGeom prst="rect">
            <a:avLst/>
          </a:prstGeom>
        </p:spPr>
      </p:pic>
      <p:pic>
        <p:nvPicPr>
          <p:cNvPr id="21" name="Picture 20" descr="Screen Shot 2015-11-03 at 8.48.08 PM.png"/>
          <p:cNvPicPr>
            <a:picLocks noChangeAspect="1"/>
          </p:cNvPicPr>
          <p:nvPr/>
        </p:nvPicPr>
        <p:blipFill rotWithShape="1">
          <a:blip r:embed="rId5">
            <a:extLst>
              <a:ext uri="{28A0092B-C50C-407E-A947-70E740481C1C}">
                <a14:useLocalDpi xmlns:a14="http://schemas.microsoft.com/office/drawing/2010/main" val="0"/>
              </a:ext>
            </a:extLst>
          </a:blip>
          <a:srcRect t="49149" r="89499" b="-1125"/>
          <a:stretch/>
        </p:blipFill>
        <p:spPr>
          <a:xfrm>
            <a:off x="7234990" y="5390150"/>
            <a:ext cx="496970" cy="733759"/>
          </a:xfrm>
          <a:prstGeom prst="rect">
            <a:avLst/>
          </a:prstGeom>
        </p:spPr>
      </p:pic>
      <p:sp>
        <p:nvSpPr>
          <p:cNvPr id="22" name="TextBox 21"/>
          <p:cNvSpPr txBox="1"/>
          <p:nvPr/>
        </p:nvSpPr>
        <p:spPr>
          <a:xfrm>
            <a:off x="3890211" y="5574634"/>
            <a:ext cx="2569101" cy="369332"/>
          </a:xfrm>
          <a:prstGeom prst="rect">
            <a:avLst/>
          </a:prstGeom>
          <a:noFill/>
        </p:spPr>
        <p:txBody>
          <a:bodyPr wrap="none" rtlCol="0">
            <a:spAutoFit/>
          </a:bodyPr>
          <a:lstStyle/>
          <a:p>
            <a:r>
              <a:rPr lang="en-US" dirty="0"/>
              <a:t>2 of 133 patients survived</a:t>
            </a:r>
          </a:p>
        </p:txBody>
      </p:sp>
      <p:sp>
        <p:nvSpPr>
          <p:cNvPr id="23" name="TextBox 22"/>
          <p:cNvSpPr txBox="1"/>
          <p:nvPr/>
        </p:nvSpPr>
        <p:spPr>
          <a:xfrm>
            <a:off x="7728402" y="5574634"/>
            <a:ext cx="3883179" cy="369332"/>
          </a:xfrm>
          <a:prstGeom prst="rect">
            <a:avLst/>
          </a:prstGeom>
          <a:noFill/>
        </p:spPr>
        <p:txBody>
          <a:bodyPr wrap="none" rtlCol="0">
            <a:spAutoFit/>
          </a:bodyPr>
          <a:lstStyle/>
          <a:p>
            <a:r>
              <a:rPr lang="en-US" dirty="0"/>
              <a:t>131 of 133 patients could not be revived</a:t>
            </a:r>
          </a:p>
        </p:txBody>
      </p:sp>
      <p:sp>
        <p:nvSpPr>
          <p:cNvPr id="24" name="TextBox 23"/>
          <p:cNvSpPr txBox="1"/>
          <p:nvPr/>
        </p:nvSpPr>
        <p:spPr>
          <a:xfrm>
            <a:off x="3458010" y="1231234"/>
            <a:ext cx="1712328" cy="1569660"/>
          </a:xfrm>
          <a:prstGeom prst="rect">
            <a:avLst/>
          </a:prstGeom>
          <a:noFill/>
        </p:spPr>
        <p:txBody>
          <a:bodyPr wrap="none" rtlCol="0">
            <a:spAutoFit/>
          </a:bodyPr>
          <a:lstStyle/>
          <a:p>
            <a:pPr algn="ctr"/>
            <a:r>
              <a:rPr lang="en-US" sz="3200" b="1" dirty="0"/>
              <a:t>EMD</a:t>
            </a:r>
          </a:p>
          <a:p>
            <a:pPr algn="ctr"/>
            <a:r>
              <a:rPr lang="en-US" sz="3200" b="1" dirty="0" err="1"/>
              <a:t>Asystole</a:t>
            </a:r>
            <a:endParaRPr lang="en-US" sz="3200" b="1" dirty="0"/>
          </a:p>
          <a:p>
            <a:pPr algn="ctr"/>
            <a:r>
              <a:rPr lang="en-US" sz="3200" b="1" dirty="0"/>
              <a:t>Other</a:t>
            </a:r>
          </a:p>
        </p:txBody>
      </p:sp>
      <p:sp>
        <p:nvSpPr>
          <p:cNvPr id="26" name="Bent Arrow 25"/>
          <p:cNvSpPr/>
          <p:nvPr/>
        </p:nvSpPr>
        <p:spPr>
          <a:xfrm rot="10800000" flipH="1">
            <a:off x="4305702" y="2907634"/>
            <a:ext cx="956109" cy="990600"/>
          </a:xfrm>
          <a:prstGeom prst="bentArrow">
            <a:avLst>
              <a:gd name="adj1" fmla="val 10930"/>
              <a:gd name="adj2" fmla="val 19542"/>
              <a:gd name="adj3" fmla="val 36930"/>
              <a:gd name="adj4" fmla="val 4375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42966725"/>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2378</TotalTime>
  <Words>1430</Words>
  <Application>Microsoft Macintosh PowerPoint</Application>
  <PresentationFormat>Widescreen</PresentationFormat>
  <Paragraphs>244</Paragraphs>
  <Slides>34</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Calibri</vt:lpstr>
      <vt:lpstr>Cambria Math</vt:lpstr>
      <vt:lpstr>Corbel</vt:lpstr>
      <vt:lpstr>Lucida Grande</vt:lpstr>
      <vt:lpstr>Times</vt:lpstr>
      <vt:lpstr>Wingdings</vt:lpstr>
      <vt:lpstr>Wingdings 2</vt:lpstr>
      <vt:lpstr>Frame</vt:lpstr>
      <vt:lpstr>Introduction to Machine Learning – Decision Trees</vt:lpstr>
      <vt:lpstr>Plan for Today</vt:lpstr>
      <vt:lpstr>Example: surviving cardiac arrest</vt:lpstr>
      <vt:lpstr>Example: surviving cardiac arrest</vt:lpstr>
      <vt:lpstr>Full dataset: 168 patients</vt:lpstr>
      <vt:lpstr>Crystal ball: best predictor</vt:lpstr>
      <vt:lpstr>Different types of arrhythmia</vt:lpstr>
      <vt:lpstr>First Split: Initial Heart Rhythm</vt:lpstr>
      <vt:lpstr>First Split: Initial Heart Rhythm</vt:lpstr>
      <vt:lpstr>Another view: partitioning</vt:lpstr>
      <vt:lpstr>Now what do we do?</vt:lpstr>
      <vt:lpstr>Recursion!</vt:lpstr>
      <vt:lpstr>VT / VF group only</vt:lpstr>
      <vt:lpstr>Next split: response to defibrillation</vt:lpstr>
      <vt:lpstr>Next split: response to defibrillation</vt:lpstr>
      <vt:lpstr>Next split: response to defibrillation</vt:lpstr>
      <vt:lpstr>Partition view</vt:lpstr>
      <vt:lpstr>Partition view</vt:lpstr>
      <vt:lpstr>Next split: response to defibrillation</vt:lpstr>
      <vt:lpstr>Next split: response to defibrillation</vt:lpstr>
      <vt:lpstr>Next split: response to defibrillation</vt:lpstr>
      <vt:lpstr>Partition view</vt:lpstr>
      <vt:lpstr>PowerPoint Presentation</vt:lpstr>
      <vt:lpstr>Discussion</vt:lpstr>
      <vt:lpstr>Growing (and pruning) trees</vt:lpstr>
      <vt:lpstr>Growing (and pruning) trees</vt:lpstr>
      <vt:lpstr>Flashback: the lasso</vt:lpstr>
      <vt:lpstr>Cost complexity pruning</vt:lpstr>
      <vt:lpstr>Cost complexity pruning</vt:lpstr>
      <vt:lpstr>Tree variation of backward selection</vt:lpstr>
      <vt:lpstr>Discussion</vt:lpstr>
      <vt:lpstr>Trouble in paradise…</vt:lpstr>
      <vt:lpstr>Discussion</vt:lpstr>
      <vt:lpstr>Activity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Mosca, Ab E.</cp:lastModifiedBy>
  <cp:revision>83</cp:revision>
  <cp:lastPrinted>2024-02-02T12:14:26Z</cp:lastPrinted>
  <dcterms:created xsi:type="dcterms:W3CDTF">2023-08-03T18:49:17Z</dcterms:created>
  <dcterms:modified xsi:type="dcterms:W3CDTF">2024-03-25T17:29:08Z</dcterms:modified>
</cp:coreProperties>
</file>